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1830"/>
        </a:solidFill>
        <a:effectLst/>
      </p:bgPr>
    </p:bg>
    <p:spTree>
      <p:nvGrpSpPr>
        <p:cNvPr id="1" name=""/>
        <p:cNvGrpSpPr/>
        <p:nvPr/>
      </p:nvGrpSpPr>
      <p:grpSpPr/>
      <p:pic>
        <p:nvPicPr>
          <p:cNvPr id="2" name="Picture 1" descr="wash-bg.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1554480"/>
            <a:ext cx="10789920" cy="365760"/>
          </a:xfrm>
          <a:prstGeom prst="rect">
            <a:avLst/>
          </a:prstGeom>
          <a:noFill/>
        </p:spPr>
        <p:txBody>
          <a:bodyPr wrap="square">
            <a:spAutoFit/>
          </a:bodyPr>
          <a:lstStyle/>
          <a:p>
            <a:pPr algn="l">
              <a:spcAft>
                <a:spcPts val="800"/>
              </a:spcAft>
            </a:pPr>
            <a:r>
              <a:rPr sz="1300" b="1" spc="300">
                <a:solidFill>
                  <a:srgbClr val="9EB1D7"/>
                </a:solidFill>
                <a:latin typeface="JetBrains Mono"/>
              </a:rPr>
              <a:t>KEVINLEARY.NET  ·  AEO &amp; SEO CONSULTING</a:t>
            </a:r>
          </a:p>
        </p:txBody>
      </p:sp>
      <p:sp>
        <p:nvSpPr>
          <p:cNvPr id="4" name="TextBox 3"/>
          <p:cNvSpPr txBox="1"/>
          <p:nvPr/>
        </p:nvSpPr>
        <p:spPr>
          <a:xfrm>
            <a:off x="685800" y="1965960"/>
            <a:ext cx="10789920" cy="2377440"/>
          </a:xfrm>
          <a:prstGeom prst="rect">
            <a:avLst/>
          </a:prstGeom>
          <a:noFill/>
        </p:spPr>
        <p:txBody>
          <a:bodyPr wrap="square">
            <a:spAutoFit/>
          </a:bodyPr>
          <a:lstStyle/>
          <a:p>
            <a:pPr algn="l">
              <a:lnSpc>
                <a:spcPct val="90000"/>
              </a:lnSpc>
              <a:spcAft>
                <a:spcPts val="800"/>
              </a:spcAft>
            </a:pPr>
            <a:r>
              <a:rPr sz="7600" b="1">
                <a:solidFill>
                  <a:srgbClr val="FFFFFF"/>
                </a:solidFill>
                <a:latin typeface="Sofia Sans"/>
              </a:rPr>
              <a:t>Proven AIO</a:t>
            </a:r>
          </a:p>
          <a:p>
            <a:pPr algn="l">
              <a:lnSpc>
                <a:spcPct val="90000"/>
              </a:lnSpc>
              <a:spcAft>
                <a:spcPts val="800"/>
              </a:spcAft>
            </a:pPr>
            <a:r>
              <a:rPr sz="7600" b="1">
                <a:solidFill>
                  <a:srgbClr val="FFFFFF"/>
                </a:solidFill>
                <a:latin typeface="Sofia Sans"/>
              </a:rPr>
              <a:t>Best Practices</a:t>
            </a:r>
          </a:p>
        </p:txBody>
      </p:sp>
      <p:sp>
        <p:nvSpPr>
          <p:cNvPr id="5" name="TextBox 4"/>
          <p:cNvSpPr txBox="1"/>
          <p:nvPr/>
        </p:nvSpPr>
        <p:spPr>
          <a:xfrm>
            <a:off x="685800" y="4526280"/>
            <a:ext cx="9601200" cy="822960"/>
          </a:xfrm>
          <a:prstGeom prst="rect">
            <a:avLst/>
          </a:prstGeom>
          <a:noFill/>
        </p:spPr>
        <p:txBody>
          <a:bodyPr wrap="square">
            <a:spAutoFit/>
          </a:bodyPr>
          <a:lstStyle/>
          <a:p>
            <a:pPr algn="l">
              <a:lnSpc>
                <a:spcPct val="135000"/>
              </a:lnSpc>
              <a:spcAft>
                <a:spcPts val="800"/>
              </a:spcAft>
            </a:pPr>
            <a:r>
              <a:rPr sz="1800" b="0">
                <a:solidFill>
                  <a:srgbClr val="9EB1D7"/>
                </a:solidFill>
                <a:latin typeface="IBM Plex Sans"/>
              </a:rPr>
              <a:t>What to do on your website so AI assistants know your business and recommend it. Based on work that reached #1 across ChatGPT, Claude, Gemini and Perplexity.</a:t>
            </a:r>
          </a:p>
        </p:txBody>
      </p:sp>
      <p:sp>
        <p:nvSpPr>
          <p:cNvPr id="6" name="Rectangle 5"/>
          <p:cNvSpPr/>
          <p:nvPr/>
        </p:nvSpPr>
        <p:spPr>
          <a:xfrm>
            <a:off x="685800" y="548640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5687568"/>
            <a:ext cx="8229600" cy="457200"/>
          </a:xfrm>
          <a:prstGeom prst="rect">
            <a:avLst/>
          </a:prstGeom>
          <a:noFill/>
        </p:spPr>
        <p:txBody>
          <a:bodyPr wrap="square">
            <a:spAutoFit/>
          </a:bodyPr>
          <a:lstStyle/>
          <a:p>
            <a:pPr algn="l">
              <a:spcAft>
                <a:spcPts val="800"/>
              </a:spcAft>
            </a:pPr>
            <a:r>
              <a:rPr sz="1400" b="0">
                <a:solidFill>
                  <a:srgbClr val="FFFFFF"/>
                </a:solidFill>
                <a:latin typeface="IBM Plex Sans"/>
              </a:rPr>
              <a:t>Kevin Leary  ·  Enterprise WordPress Consultant &amp; Custom WordPress Developer</a:t>
            </a:r>
          </a:p>
        </p:txBody>
      </p:sp>
      <p:sp>
        <p:nvSpPr>
          <p:cNvPr id="8" name="TextBox 7"/>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9EB1D7"/>
                </a:solidFill>
                <a:latin typeface="JetBrains Mono"/>
              </a:rPr>
              <a:t>KEVINLEARY.NET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01 · INDUSTRY CONSENSUS</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Standard Playbook</a:t>
            </a:r>
          </a:p>
        </p:txBody>
      </p:sp>
      <p:sp>
        <p:nvSpPr>
          <p:cNvPr id="4" name="TextBox 3"/>
          <p:cNvSpPr txBox="1"/>
          <p:nvPr/>
        </p:nvSpPr>
        <p:spPr>
          <a:xfrm>
            <a:off x="685800" y="2057400"/>
            <a:ext cx="10789920" cy="4023360"/>
          </a:xfrm>
          <a:prstGeom prst="rect">
            <a:avLst/>
          </a:prstGeom>
          <a:noFill/>
        </p:spPr>
        <p:txBody>
          <a:bodyPr wrap="square">
            <a:spAutoFit/>
          </a:bodyPr>
          <a:lstStyle/>
          <a:p>
            <a:pPr>
              <a:lnSpc>
                <a:spcPct val="115000"/>
              </a:lnSpc>
              <a:spcAft>
                <a:spcPts val="400"/>
              </a:spcAft>
            </a:pPr>
            <a:r>
              <a:rPr sz="1600" b="1">
                <a:solidFill>
                  <a:srgbClr val="112042"/>
                </a:solidFill>
                <a:latin typeface="IBM Plex Sans"/>
              </a:rPr>
              <a:t>Separate conversion from information</a:t>
            </a:r>
          </a:p>
          <a:p>
            <a:pPr>
              <a:lnSpc>
                <a:spcPct val="125000"/>
              </a:lnSpc>
              <a:spcAft>
                <a:spcPts val="1100"/>
              </a:spcAft>
            </a:pPr>
            <a:r>
              <a:rPr sz="1400" b="0">
                <a:solidFill>
                  <a:srgbClr val="5A6684"/>
                </a:solidFill>
                <a:latin typeface="IBM Plex Sans"/>
              </a:rPr>
              <a:t>Pages that sell should be written for people ready to buy. Pages that explain things should be written to be quoted by an AI assistant. A page trying to do both does neither well.</a:t>
            </a:r>
          </a:p>
          <a:p>
            <a:pPr>
              <a:lnSpc>
                <a:spcPct val="115000"/>
              </a:lnSpc>
              <a:spcAft>
                <a:spcPts val="400"/>
              </a:spcAft>
            </a:pPr>
            <a:r>
              <a:rPr sz="1600" b="1">
                <a:solidFill>
                  <a:srgbClr val="112042"/>
                </a:solidFill>
                <a:latin typeface="IBM Plex Sans"/>
              </a:rPr>
              <a:t>Answer the smaller questions too</a:t>
            </a:r>
          </a:p>
          <a:p>
            <a:pPr>
              <a:lnSpc>
                <a:spcPct val="125000"/>
              </a:lnSpc>
              <a:spcAft>
                <a:spcPts val="1100"/>
              </a:spcAft>
            </a:pPr>
            <a:r>
              <a:rPr sz="1400" b="0">
                <a:solidFill>
                  <a:srgbClr val="5A6684"/>
                </a:solidFill>
                <a:latin typeface="IBM Plex Sans"/>
              </a:rPr>
              <a:t>When someone asks an assistant a complicated question, it quietly breaks it into several smaller ones and answers each. Your pages need to cover those smaller questions, not just the main topic.</a:t>
            </a:r>
          </a:p>
          <a:p>
            <a:pPr>
              <a:lnSpc>
                <a:spcPct val="115000"/>
              </a:lnSpc>
              <a:spcAft>
                <a:spcPts val="400"/>
              </a:spcAft>
            </a:pPr>
            <a:r>
              <a:rPr sz="1600" b="1">
                <a:solidFill>
                  <a:srgbClr val="112042"/>
                </a:solidFill>
                <a:latin typeface="IBM Plex Sans"/>
              </a:rPr>
              <a:t>Baseline before optimizing</a:t>
            </a:r>
          </a:p>
          <a:p>
            <a:pPr>
              <a:lnSpc>
                <a:spcPct val="125000"/>
              </a:lnSpc>
              <a:spcAft>
                <a:spcPts val="1100"/>
              </a:spcAft>
            </a:pPr>
            <a:r>
              <a:rPr sz="1400" b="0">
                <a:solidFill>
                  <a:srgbClr val="5A6684"/>
                </a:solidFill>
                <a:latin typeface="IBM Plex Sans"/>
              </a:rPr>
              <a:t>Before changing anything, ask ChatGPT, Claude, Gemini and Perplexity the questions your customers would ask, and write down who gets recommended. Most businesses have never done this.</a:t>
            </a:r>
          </a:p>
          <a:p>
            <a:pPr>
              <a:lnSpc>
                <a:spcPct val="115000"/>
              </a:lnSpc>
              <a:spcAft>
                <a:spcPts val="400"/>
              </a:spcAft>
            </a:pPr>
            <a:r>
              <a:rPr sz="1600" b="1">
                <a:solidFill>
                  <a:srgbClr val="112042"/>
                </a:solidFill>
                <a:latin typeface="IBM Plex Sans"/>
              </a:rPr>
              <a:t>Good page structure still matters most</a:t>
            </a:r>
          </a:p>
          <a:p>
            <a:pPr>
              <a:lnSpc>
                <a:spcPct val="125000"/>
              </a:lnSpc>
              <a:spcAft>
                <a:spcPts val="1100"/>
              </a:spcAft>
            </a:pPr>
            <a:r>
              <a:rPr sz="1400" b="0">
                <a:solidFill>
                  <a:srgbClr val="5A6684"/>
                </a:solidFill>
                <a:latin typeface="IBM Plex Sans"/>
              </a:rPr>
              <a:t>Real headings, clear sections, lists and tables. Simple, well-organized pages are easy for AI to read. Pages built from drag-and-drop builders usually are not.</a:t>
            </a:r>
          </a:p>
        </p:txBody>
      </p:sp>
      <p:sp>
        <p:nvSpPr>
          <p:cNvPr id="5" name="Rectangle 4"/>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7" name="TextBox 6"/>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02 · THE RESEARCH THAT PAYS OFF FIRST</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Understand LLM Training</a:t>
            </a:r>
          </a:p>
        </p:txBody>
      </p:sp>
      <p:sp>
        <p:nvSpPr>
          <p:cNvPr id="4" name="TextBox 3"/>
          <p:cNvSpPr txBox="1"/>
          <p:nvPr/>
        </p:nvSpPr>
        <p:spPr>
          <a:xfrm>
            <a:off x="685800" y="2011680"/>
            <a:ext cx="10515600" cy="914400"/>
          </a:xfrm>
          <a:prstGeom prst="rect">
            <a:avLst/>
          </a:prstGeom>
          <a:noFill/>
        </p:spPr>
        <p:txBody>
          <a:bodyPr wrap="square">
            <a:spAutoFit/>
          </a:bodyPr>
          <a:lstStyle/>
          <a:p>
            <a:pPr algn="l">
              <a:lnSpc>
                <a:spcPct val="135000"/>
              </a:lnSpc>
              <a:spcAft>
                <a:spcPts val="800"/>
              </a:spcAft>
            </a:pPr>
            <a:r>
              <a:rPr sz="1800" b="0">
                <a:solidFill>
                  <a:srgbClr val="112042"/>
                </a:solidFill>
                <a:latin typeface="IBM Plex Sans"/>
              </a:rPr>
              <a:t>The biggest traffic gains I have delivered all started the same way: by studying how an AI system actually reads and learns from a website.</a:t>
            </a:r>
          </a:p>
        </p:txBody>
      </p:sp>
      <p:sp>
        <p:nvSpPr>
          <p:cNvPr id="5" name="Rectangle 4"/>
          <p:cNvSpPr/>
          <p:nvPr/>
        </p:nvSpPr>
        <p:spPr>
          <a:xfrm>
            <a:off x="685800" y="3063240"/>
            <a:ext cx="5257800" cy="256032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tIns="274320" rIns="365760"/>
          <a:lstStyle/>
          <a:p>
            <a:pPr algn="l">
              <a:spcAft>
                <a:spcPts val="800"/>
              </a:spcAft>
            </a:pPr>
            <a:r>
              <a:rPr sz="1300" b="1" spc="200">
                <a:solidFill>
                  <a:srgbClr val="5A6684"/>
                </a:solidFill>
                <a:latin typeface="JetBrains Mono"/>
              </a:rPr>
              <a:t>How a search bot indexes</a:t>
            </a:r>
          </a:p>
          <a:p>
            <a:pPr algn="l">
              <a:lnSpc>
                <a:spcPct val="130000"/>
              </a:lnSpc>
              <a:spcAft>
                <a:spcPts val="800"/>
              </a:spcAft>
            </a:pPr>
            <a:r>
              <a:rPr sz="1500" b="0">
                <a:solidFill>
                  <a:srgbClr val="112042"/>
                </a:solidFill>
                <a:latin typeface="IBM Plex Sans"/>
              </a:rPr>
              <a:t>Google looks for expected structure: titles, headings, links. It files your pages away so it can list them later.</a:t>
            </a:r>
          </a:p>
        </p:txBody>
      </p:sp>
      <p:sp>
        <p:nvSpPr>
          <p:cNvPr id="6" name="Rectangle 5"/>
          <p:cNvSpPr/>
          <p:nvPr/>
        </p:nvSpPr>
        <p:spPr>
          <a:xfrm>
            <a:off x="6245352" y="3063240"/>
            <a:ext cx="5257800" cy="2560320"/>
          </a:xfrm>
          <a:prstGeom prst="rect">
            <a:avLst/>
          </a:prstGeom>
          <a:solidFill>
            <a:srgbClr val="2A498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tIns="274320" rIns="365760"/>
          <a:lstStyle/>
          <a:p>
            <a:pPr algn="l">
              <a:spcAft>
                <a:spcPts val="800"/>
              </a:spcAft>
            </a:pPr>
            <a:r>
              <a:rPr sz="1300" b="1" spc="200">
                <a:solidFill>
                  <a:srgbClr val="FFF070"/>
                </a:solidFill>
                <a:latin typeface="JetBrains Mono"/>
              </a:rPr>
              <a:t>How an LLM learns</a:t>
            </a:r>
          </a:p>
          <a:p>
            <a:pPr algn="l">
              <a:lnSpc>
                <a:spcPct val="130000"/>
              </a:lnSpc>
              <a:spcAft>
                <a:spcPts val="800"/>
              </a:spcAft>
            </a:pPr>
            <a:r>
              <a:rPr sz="1500" b="0">
                <a:solidFill>
                  <a:srgbClr val="FFFFFF"/>
                </a:solidFill>
                <a:latin typeface="IBM Plex Sans"/>
              </a:rPr>
              <a:t>An AI reads your actual words to understand the subject. It is building a picture of what you know, what you sell and who you serve, so it can explain you to someone else.</a:t>
            </a:r>
          </a:p>
        </p:txBody>
      </p:sp>
      <p:sp>
        <p:nvSpPr>
          <p:cNvPr id="7" name="Rectangle 6"/>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9" name="TextBox 8"/>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03 · WHAT THE RESEARCH SHOWS</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AI Ranking Factors</a:t>
            </a:r>
          </a:p>
        </p:txBody>
      </p:sp>
      <p:sp>
        <p:nvSpPr>
          <p:cNvPr id="4" name="TextBox 3"/>
          <p:cNvSpPr txBox="1"/>
          <p:nvPr/>
        </p:nvSpPr>
        <p:spPr>
          <a:xfrm>
            <a:off x="685800" y="1847088"/>
            <a:ext cx="10817352" cy="457200"/>
          </a:xfrm>
          <a:prstGeom prst="rect">
            <a:avLst/>
          </a:prstGeom>
          <a:noFill/>
        </p:spPr>
        <p:txBody>
          <a:bodyPr wrap="square">
            <a:spAutoFit/>
          </a:bodyPr>
          <a:lstStyle/>
          <a:p>
            <a:pPr algn="l">
              <a:lnSpc>
                <a:spcPct val="125000"/>
              </a:lnSpc>
              <a:spcAft>
                <a:spcPts val="800"/>
              </a:spcAft>
            </a:pPr>
            <a:r>
              <a:rPr sz="1300" b="0">
                <a:solidFill>
                  <a:srgbClr val="5A6684"/>
                </a:solidFill>
                <a:latin typeface="IBM Plex Sans"/>
              </a:rPr>
              <a:t>Two 2026 studies: a controlled 252,000-trial citation experiment (SIGIR) and a 105,000-prompt analysis across 145 industries (The Digital Bloom).</a:t>
            </a:r>
          </a:p>
        </p:txBody>
      </p:sp>
      <p:sp>
        <p:nvSpPr>
          <p:cNvPr id="5" name="Rectangle 4"/>
          <p:cNvSpPr/>
          <p:nvPr/>
        </p:nvSpPr>
        <p:spPr>
          <a:xfrm>
            <a:off x="685800" y="2395728"/>
            <a:ext cx="3502152" cy="2395728"/>
          </a:xfrm>
          <a:prstGeom prst="rect">
            <a:avLst/>
          </a:prstGeom>
          <a:solidFill>
            <a:srgbClr val="2A498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56032" rIns="219456" tIns="219456"/>
          <a:lstStyle/>
          <a:p>
            <a:pPr algn="l">
              <a:spcAft>
                <a:spcPts val="300"/>
              </a:spcAft>
            </a:pPr>
            <a:r>
              <a:rPr sz="1100" b="1" spc="180">
                <a:solidFill>
                  <a:srgbClr val="FFF070"/>
                </a:solidFill>
                <a:latin typeface="JetBrains Mono"/>
              </a:rPr>
              <a:t>GATEKEEPERS</a:t>
            </a:r>
          </a:p>
          <a:p>
            <a:pPr algn="l">
              <a:lnSpc>
                <a:spcPct val="120000"/>
              </a:lnSpc>
              <a:spcAft>
                <a:spcPts val="700"/>
              </a:spcAft>
            </a:pPr>
            <a:r>
              <a:rPr sz="1050" b="0">
                <a:solidFill>
                  <a:srgbClr val="F0F3F8"/>
                </a:solidFill>
                <a:latin typeface="IBM Plex Sans"/>
              </a:rPr>
              <a:t>All 6 models agreed. Fail one and citation odds collapse.</a:t>
            </a:r>
          </a:p>
          <a:p>
            <a:pPr algn="l">
              <a:lnSpc>
                <a:spcPct val="120000"/>
              </a:lnSpc>
              <a:spcAft>
                <a:spcPts val="300"/>
              </a:spcAft>
            </a:pPr>
            <a:r>
              <a:rPr sz="1150" b="0">
                <a:solidFill>
                  <a:srgbClr val="FFFFFF"/>
                </a:solidFill>
                <a:latin typeface="IBM Plex Sans"/>
              </a:rPr>
              <a:t>·  Topic match to the question</a:t>
            </a:r>
          </a:p>
          <a:p>
            <a:pPr algn="l">
              <a:lnSpc>
                <a:spcPct val="120000"/>
              </a:lnSpc>
              <a:spcAft>
                <a:spcPts val="300"/>
              </a:spcAft>
            </a:pPr>
            <a:r>
              <a:rPr sz="1150" b="0">
                <a:solidFill>
                  <a:srgbClr val="FFFFFF"/>
                </a:solidFill>
                <a:latin typeface="IBM Plex Sans"/>
              </a:rPr>
              <a:t>·  Price stated on the page</a:t>
            </a:r>
          </a:p>
          <a:p>
            <a:pPr algn="l">
              <a:lnSpc>
                <a:spcPct val="120000"/>
              </a:lnSpc>
              <a:spcAft>
                <a:spcPts val="300"/>
              </a:spcAft>
            </a:pPr>
            <a:r>
              <a:rPr sz="1150" b="0">
                <a:solidFill>
                  <a:srgbClr val="FFFFFF"/>
                </a:solidFill>
                <a:latin typeface="IBM Plex Sans"/>
              </a:rPr>
              <a:t>·  Recent timestamp (2026 beat 2019)</a:t>
            </a:r>
          </a:p>
          <a:p>
            <a:pPr algn="l">
              <a:lnSpc>
                <a:spcPct val="120000"/>
              </a:lnSpc>
              <a:spcAft>
                <a:spcPts val="300"/>
              </a:spcAft>
            </a:pPr>
            <a:r>
              <a:rPr sz="1150" b="0">
                <a:solidFill>
                  <a:srgbClr val="FFFFFF"/>
                </a:solidFill>
                <a:latin typeface="IBM Plex Sans"/>
              </a:rPr>
              <a:t>·  Position 1 in the retrieved list</a:t>
            </a:r>
          </a:p>
        </p:txBody>
      </p:sp>
      <p:sp>
        <p:nvSpPr>
          <p:cNvPr id="6" name="Rectangle 5"/>
          <p:cNvSpPr/>
          <p:nvPr/>
        </p:nvSpPr>
        <p:spPr>
          <a:xfrm>
            <a:off x="4343400" y="2395728"/>
            <a:ext cx="3502152" cy="2395728"/>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56032" rIns="219456" tIns="219456"/>
          <a:lstStyle/>
          <a:p>
            <a:pPr algn="l">
              <a:spcAft>
                <a:spcPts val="300"/>
              </a:spcAft>
            </a:pPr>
            <a:r>
              <a:rPr sz="1100" b="1" spc="180">
                <a:solidFill>
                  <a:srgbClr val="2A498E"/>
                </a:solidFill>
                <a:latin typeface="JetBrains Mono"/>
              </a:rPr>
              <a:t>DIFFERENTIATORS</a:t>
            </a:r>
          </a:p>
          <a:p>
            <a:pPr algn="l">
              <a:lnSpc>
                <a:spcPct val="120000"/>
              </a:lnSpc>
              <a:spcAft>
                <a:spcPts val="700"/>
              </a:spcAft>
            </a:pPr>
            <a:r>
              <a:rPr sz="1050" b="0">
                <a:solidFill>
                  <a:srgbClr val="5A6684"/>
                </a:solidFill>
                <a:latin typeface="IBM Plex Sans"/>
              </a:rPr>
              <a:t>Secondary advantage once gatekeepers pass.</a:t>
            </a:r>
          </a:p>
          <a:p>
            <a:pPr algn="l">
              <a:lnSpc>
                <a:spcPct val="120000"/>
              </a:lnSpc>
              <a:spcAft>
                <a:spcPts val="300"/>
              </a:spcAft>
            </a:pPr>
            <a:r>
              <a:rPr sz="1150" b="0">
                <a:solidFill>
                  <a:srgbClr val="112042"/>
                </a:solidFill>
                <a:latin typeface="IBM Plex Sans"/>
              </a:rPr>
              <a:t>·  Technical specifications included</a:t>
            </a:r>
          </a:p>
          <a:p>
            <a:pPr algn="l">
              <a:lnSpc>
                <a:spcPct val="120000"/>
              </a:lnSpc>
              <a:spcAft>
                <a:spcPts val="300"/>
              </a:spcAft>
            </a:pPr>
            <a:r>
              <a:rPr sz="1150" b="0">
                <a:solidFill>
                  <a:srgbClr val="112042"/>
                </a:solidFill>
                <a:latin typeface="IBM Plex Sans"/>
              </a:rPr>
              <a:t>·  Comprehensive, not shallow</a:t>
            </a:r>
          </a:p>
          <a:p>
            <a:pPr algn="l">
              <a:lnSpc>
                <a:spcPct val="120000"/>
              </a:lnSpc>
              <a:spcAft>
                <a:spcPts val="300"/>
              </a:spcAft>
            </a:pPr>
            <a:r>
              <a:rPr sz="1150" b="0">
                <a:solidFill>
                  <a:srgbClr val="112042"/>
                </a:solidFill>
                <a:latin typeface="IBM Plex Sans"/>
              </a:rPr>
              <a:t>·  Confident language, not hedged</a:t>
            </a:r>
          </a:p>
          <a:p>
            <a:pPr algn="l">
              <a:lnSpc>
                <a:spcPct val="120000"/>
              </a:lnSpc>
              <a:spcAft>
                <a:spcPts val="300"/>
              </a:spcAft>
            </a:pPr>
            <a:r>
              <a:rPr sz="1150" b="0">
                <a:solidFill>
                  <a:srgbClr val="112042"/>
                </a:solidFill>
                <a:latin typeface="IBM Plex Sans"/>
              </a:rPr>
              <a:t>·  Claims backed by evidence</a:t>
            </a:r>
          </a:p>
          <a:p>
            <a:pPr algn="l">
              <a:lnSpc>
                <a:spcPct val="120000"/>
              </a:lnSpc>
              <a:spcAft>
                <a:spcPts val="300"/>
              </a:spcAft>
            </a:pPr>
            <a:r>
              <a:rPr sz="1150" b="0">
                <a:solidFill>
                  <a:srgbClr val="112042"/>
                </a:solidFill>
                <a:latin typeface="IBM Plex Sans"/>
              </a:rPr>
              <a:t>·  Internally consistent</a:t>
            </a:r>
          </a:p>
          <a:p>
            <a:pPr algn="l">
              <a:lnSpc>
                <a:spcPct val="120000"/>
              </a:lnSpc>
              <a:spcAft>
                <a:spcPts val="300"/>
              </a:spcAft>
            </a:pPr>
            <a:r>
              <a:rPr sz="1150" b="0">
                <a:solidFill>
                  <a:srgbClr val="112042"/>
                </a:solidFill>
                <a:latin typeface="IBM Plex Sans"/>
              </a:rPr>
              <a:t>·  Query terms present</a:t>
            </a:r>
          </a:p>
          <a:p>
            <a:pPr algn="l">
              <a:lnSpc>
                <a:spcPct val="120000"/>
              </a:lnSpc>
              <a:spcAft>
                <a:spcPts val="300"/>
              </a:spcAft>
            </a:pPr>
            <a:r>
              <a:rPr sz="1150" b="0">
                <a:solidFill>
                  <a:srgbClr val="112042"/>
                </a:solidFill>
                <a:latin typeface="IBM Plex Sans"/>
              </a:rPr>
              <a:t>·  Comparisons with alternatives</a:t>
            </a:r>
          </a:p>
        </p:txBody>
      </p:sp>
      <p:sp>
        <p:nvSpPr>
          <p:cNvPr id="7" name="Rectangle 6"/>
          <p:cNvSpPr/>
          <p:nvPr/>
        </p:nvSpPr>
        <p:spPr>
          <a:xfrm>
            <a:off x="8001000" y="2395728"/>
            <a:ext cx="3502152" cy="2395728"/>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56032" rIns="219456" tIns="219456"/>
          <a:lstStyle/>
          <a:p>
            <a:pPr algn="l">
              <a:spcAft>
                <a:spcPts val="300"/>
              </a:spcAft>
            </a:pPr>
            <a:r>
              <a:rPr sz="1100" b="1" spc="180">
                <a:solidFill>
                  <a:srgbClr val="2A498E"/>
                </a:solidFill>
                <a:latin typeface="JetBrains Mono"/>
              </a:rPr>
              <a:t>NO MEASURED EFFECT</a:t>
            </a:r>
          </a:p>
          <a:p>
            <a:pPr algn="l">
              <a:lnSpc>
                <a:spcPct val="120000"/>
              </a:lnSpc>
              <a:spcAft>
                <a:spcPts val="700"/>
              </a:spcAft>
            </a:pPr>
            <a:r>
              <a:rPr sz="1050" b="0">
                <a:solidFill>
                  <a:srgbClr val="5A6684"/>
                </a:solidFill>
                <a:latin typeface="IBM Plex Sans"/>
              </a:rPr>
              <a:t>Changed nothing in head-to-head tests.</a:t>
            </a:r>
          </a:p>
          <a:p>
            <a:pPr algn="l">
              <a:lnSpc>
                <a:spcPct val="120000"/>
              </a:lnSpc>
              <a:spcAft>
                <a:spcPts val="300"/>
              </a:spcAft>
            </a:pPr>
            <a:r>
              <a:rPr sz="1150" b="0">
                <a:solidFill>
                  <a:srgbClr val="112042"/>
                </a:solidFill>
                <a:latin typeface="IBM Plex Sans"/>
              </a:rPr>
              <a:t>·  Structured vs dense formatting</a:t>
            </a:r>
          </a:p>
          <a:p>
            <a:pPr algn="l">
              <a:lnSpc>
                <a:spcPct val="120000"/>
              </a:lnSpc>
              <a:spcAft>
                <a:spcPts val="300"/>
              </a:spcAft>
            </a:pPr>
            <a:r>
              <a:rPr sz="1150" b="0">
                <a:solidFill>
                  <a:srgbClr val="112042"/>
                </a:solidFill>
                <a:latin typeface="IBM Plex Sans"/>
              </a:rPr>
              <a:t>·  Organized vs scattered info</a:t>
            </a:r>
          </a:p>
          <a:p>
            <a:pPr algn="l">
              <a:lnSpc>
                <a:spcPct val="120000"/>
              </a:lnSpc>
              <a:spcAft>
                <a:spcPts val="300"/>
              </a:spcAft>
            </a:pPr>
            <a:r>
              <a:rPr sz="1150" b="0">
                <a:solidFill>
                  <a:srgbClr val="112042"/>
                </a:solidFill>
                <a:latin typeface="IBM Plex Sans"/>
              </a:rPr>
              <a:t>·  Promotional tone</a:t>
            </a:r>
          </a:p>
          <a:p>
            <a:pPr algn="l">
              <a:lnSpc>
                <a:spcPct val="120000"/>
              </a:lnSpc>
              <a:spcAft>
                <a:spcPts val="300"/>
              </a:spcAft>
            </a:pPr>
            <a:r>
              <a:rPr sz="1150" b="0">
                <a:solidFill>
                  <a:srgbClr val="112042"/>
                </a:solidFill>
                <a:latin typeface="IBM Plex Sans"/>
              </a:rPr>
              <a:t>·  Stronger value-proposition claims</a:t>
            </a:r>
          </a:p>
          <a:p>
            <a:pPr algn="l">
              <a:lnSpc>
                <a:spcPct val="120000"/>
              </a:lnSpc>
              <a:spcAft>
                <a:spcPts val="300"/>
              </a:spcAft>
            </a:pPr>
            <a:r>
              <a:rPr sz="1150" b="0">
                <a:solidFill>
                  <a:srgbClr val="112042"/>
                </a:solidFill>
                <a:latin typeface="IBM Plex Sans"/>
              </a:rPr>
              <a:t>·  Social proof and review counts</a:t>
            </a:r>
          </a:p>
        </p:txBody>
      </p:sp>
      <p:sp>
        <p:nvSpPr>
          <p:cNvPr id="8" name="Rectangle 7"/>
          <p:cNvSpPr/>
          <p:nvPr/>
        </p:nvSpPr>
        <p:spPr>
          <a:xfrm>
            <a:off x="685800" y="5029200"/>
            <a:ext cx="2587752" cy="841248"/>
          </a:xfrm>
          <a:prstGeom prst="rect">
            <a:avLst/>
          </a:prstGeom>
          <a:solidFill>
            <a:srgbClr val="0D18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19456" tIns="146304"/>
          <a:lstStyle/>
          <a:p>
            <a:pPr algn="l">
              <a:lnSpc>
                <a:spcPct val="100000"/>
              </a:lnSpc>
              <a:spcAft>
                <a:spcPts val="100"/>
              </a:spcAft>
            </a:pPr>
            <a:r>
              <a:rPr sz="2100" b="1">
                <a:solidFill>
                  <a:srgbClr val="FFF070"/>
                </a:solidFill>
                <a:latin typeface="Sofia Sans"/>
              </a:rPr>
              <a:t>252,000</a:t>
            </a:r>
          </a:p>
          <a:p>
            <a:pPr algn="l">
              <a:lnSpc>
                <a:spcPct val="115000"/>
              </a:lnSpc>
              <a:spcAft>
                <a:spcPts val="800"/>
              </a:spcAft>
            </a:pPr>
            <a:r>
              <a:rPr sz="950" b="0" spc="60">
                <a:solidFill>
                  <a:srgbClr val="F0F3F8"/>
                </a:solidFill>
                <a:latin typeface="JetBrains Mono"/>
              </a:rPr>
              <a:t>controlled trials, 6 models</a:t>
            </a:r>
          </a:p>
        </p:txBody>
      </p:sp>
      <p:sp>
        <p:nvSpPr>
          <p:cNvPr id="9" name="Rectangle 8"/>
          <p:cNvSpPr/>
          <p:nvPr/>
        </p:nvSpPr>
        <p:spPr>
          <a:xfrm>
            <a:off x="3429000" y="5029200"/>
            <a:ext cx="2587752" cy="841248"/>
          </a:xfrm>
          <a:prstGeom prst="rect">
            <a:avLst/>
          </a:prstGeom>
          <a:solidFill>
            <a:srgbClr val="0D18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19456" tIns="146304"/>
          <a:lstStyle/>
          <a:p>
            <a:pPr algn="l">
              <a:lnSpc>
                <a:spcPct val="100000"/>
              </a:lnSpc>
              <a:spcAft>
                <a:spcPts val="100"/>
              </a:spcAft>
            </a:pPr>
            <a:r>
              <a:rPr sz="2100" b="1">
                <a:solidFill>
                  <a:srgbClr val="FFF070"/>
                </a:solidFill>
                <a:latin typeface="Sofia Sans"/>
              </a:rPr>
              <a:t>86.4%</a:t>
            </a:r>
          </a:p>
          <a:p>
            <a:pPr algn="l">
              <a:lnSpc>
                <a:spcPct val="115000"/>
              </a:lnSpc>
              <a:spcAft>
                <a:spcPts val="800"/>
              </a:spcAft>
            </a:pPr>
            <a:r>
              <a:rPr sz="950" b="0" spc="60">
                <a:solidFill>
                  <a:srgbClr val="F0F3F8"/>
                </a:solidFill>
                <a:latin typeface="JetBrains Mono"/>
              </a:rPr>
              <a:t>of answers cite ONE source</a:t>
            </a:r>
          </a:p>
        </p:txBody>
      </p:sp>
      <p:sp>
        <p:nvSpPr>
          <p:cNvPr id="10" name="Rectangle 9"/>
          <p:cNvSpPr/>
          <p:nvPr/>
        </p:nvSpPr>
        <p:spPr>
          <a:xfrm>
            <a:off x="6172200" y="5029200"/>
            <a:ext cx="2587752" cy="841248"/>
          </a:xfrm>
          <a:prstGeom prst="rect">
            <a:avLst/>
          </a:prstGeom>
          <a:solidFill>
            <a:srgbClr val="0D18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19456" tIns="146304"/>
          <a:lstStyle/>
          <a:p>
            <a:pPr algn="l">
              <a:lnSpc>
                <a:spcPct val="100000"/>
              </a:lnSpc>
              <a:spcAft>
                <a:spcPts val="100"/>
              </a:spcAft>
            </a:pPr>
            <a:r>
              <a:rPr sz="2100" b="1">
                <a:solidFill>
                  <a:srgbClr val="FFF070"/>
                </a:solidFill>
                <a:latin typeface="Sofia Sans"/>
              </a:rPr>
              <a:t>80-85%</a:t>
            </a:r>
          </a:p>
          <a:p>
            <a:pPr algn="l">
              <a:lnSpc>
                <a:spcPct val="115000"/>
              </a:lnSpc>
              <a:spcAft>
                <a:spcPts val="800"/>
              </a:spcAft>
            </a:pPr>
            <a:r>
              <a:rPr sz="950" b="0" spc="60">
                <a:solidFill>
                  <a:srgbClr val="F0F3F8"/>
                </a:solidFill>
                <a:latin typeface="JetBrains Mono"/>
              </a:rPr>
              <a:t>unexplained by any signal</a:t>
            </a:r>
          </a:p>
        </p:txBody>
      </p:sp>
      <p:sp>
        <p:nvSpPr>
          <p:cNvPr id="11" name="Rectangle 10"/>
          <p:cNvSpPr/>
          <p:nvPr/>
        </p:nvSpPr>
        <p:spPr>
          <a:xfrm>
            <a:off x="8915400" y="5029200"/>
            <a:ext cx="2587752" cy="841248"/>
          </a:xfrm>
          <a:prstGeom prst="rect">
            <a:avLst/>
          </a:prstGeom>
          <a:solidFill>
            <a:srgbClr val="0D18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19456" tIns="146304"/>
          <a:lstStyle/>
          <a:p>
            <a:pPr algn="l">
              <a:lnSpc>
                <a:spcPct val="100000"/>
              </a:lnSpc>
              <a:spcAft>
                <a:spcPts val="100"/>
              </a:spcAft>
            </a:pPr>
            <a:r>
              <a:rPr sz="2100" b="1">
                <a:solidFill>
                  <a:srgbClr val="FFF070"/>
                </a:solidFill>
                <a:latin typeface="Sofia Sans"/>
              </a:rPr>
              <a:t>#1</a:t>
            </a:r>
          </a:p>
          <a:p>
            <a:pPr algn="l">
              <a:lnSpc>
                <a:spcPct val="115000"/>
              </a:lnSpc>
              <a:spcAft>
                <a:spcPts val="800"/>
              </a:spcAft>
            </a:pPr>
            <a:r>
              <a:rPr sz="950" b="0" spc="60">
                <a:solidFill>
                  <a:srgbClr val="F0F3F8"/>
                </a:solidFill>
                <a:latin typeface="JetBrains Mono"/>
              </a:rPr>
              <a:t>retrieval signal is SEO rank</a:t>
            </a:r>
          </a:p>
        </p:txBody>
      </p:sp>
      <p:sp>
        <p:nvSpPr>
          <p:cNvPr id="12" name="TextBox 11"/>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13" name="TextBox 12"/>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03 · THE CENTERPIECE</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JSON API (not llms.txt)</a:t>
            </a:r>
          </a:p>
        </p:txBody>
      </p:sp>
      <p:sp>
        <p:nvSpPr>
          <p:cNvPr id="4" name="TextBox 3"/>
          <p:cNvSpPr txBox="1"/>
          <p:nvPr/>
        </p:nvSpPr>
        <p:spPr>
          <a:xfrm>
            <a:off x="685800" y="1965960"/>
            <a:ext cx="10515600" cy="777240"/>
          </a:xfrm>
          <a:prstGeom prst="rect">
            <a:avLst/>
          </a:prstGeom>
          <a:noFill/>
        </p:spPr>
        <p:txBody>
          <a:bodyPr wrap="square">
            <a:spAutoFit/>
          </a:bodyPr>
          <a:lstStyle/>
          <a:p>
            <a:pPr algn="l">
              <a:lnSpc>
                <a:spcPct val="130000"/>
              </a:lnSpc>
              <a:spcAft>
                <a:spcPts val="800"/>
              </a:spcAft>
            </a:pPr>
            <a:r>
              <a:rPr sz="1800" b="0">
                <a:solidFill>
                  <a:srgbClr val="112042"/>
                </a:solidFill>
                <a:latin typeface="IBM Plex Sans"/>
              </a:rPr>
              <a:t>A single page on your site, written for machines instead of people, holding everything you want AI to know about your business. A tremendous opportunity almost nobody is using.</a:t>
            </a:r>
          </a:p>
        </p:txBody>
      </p:sp>
      <p:sp>
        <p:nvSpPr>
          <p:cNvPr id="5" name="TextBox 4"/>
          <p:cNvSpPr txBox="1"/>
          <p:nvPr/>
        </p:nvSpPr>
        <p:spPr>
          <a:xfrm>
            <a:off x="685800" y="2834640"/>
            <a:ext cx="10789920" cy="4023360"/>
          </a:xfrm>
          <a:prstGeom prst="rect">
            <a:avLst/>
          </a:prstGeom>
          <a:noFill/>
        </p:spPr>
        <p:txBody>
          <a:bodyPr wrap="square">
            <a:spAutoFit/>
          </a:bodyPr>
          <a:lstStyle/>
          <a:p>
            <a:pPr>
              <a:lnSpc>
                <a:spcPct val="115000"/>
              </a:lnSpc>
              <a:spcAft>
                <a:spcPts val="400"/>
              </a:spcAft>
            </a:pPr>
            <a:r>
              <a:rPr sz="1500" b="1">
                <a:solidFill>
                  <a:srgbClr val="112042"/>
                </a:solidFill>
                <a:latin typeface="IBM Plex Sans"/>
              </a:rPr>
              <a:t>Skip llms.txt</a:t>
            </a:r>
          </a:p>
          <a:p>
            <a:pPr>
              <a:lnSpc>
                <a:spcPct val="125000"/>
              </a:lnSpc>
              <a:spcAft>
                <a:spcPts val="1000"/>
              </a:spcAft>
            </a:pPr>
            <a:r>
              <a:rPr sz="1300" b="0">
                <a:solidFill>
                  <a:srgbClr val="5A6684"/>
                </a:solidFill>
                <a:latin typeface="IBM Plex Sans"/>
              </a:rPr>
              <a:t>A file called llms.txt is on every AI checklist, and the evidence says skip it: Google has said it does not use it, OpenAI never mentions it, and server logs show AI crawlers never ask for it.</a:t>
            </a:r>
          </a:p>
          <a:p>
            <a:pPr>
              <a:lnSpc>
                <a:spcPct val="115000"/>
              </a:lnSpc>
              <a:spcAft>
                <a:spcPts val="400"/>
              </a:spcAft>
            </a:pPr>
            <a:r>
              <a:rPr sz="1500" b="1">
                <a:solidFill>
                  <a:srgbClr val="112042"/>
                </a:solidFill>
                <a:latin typeface="IBM Plex Sans"/>
              </a:rPr>
              <a:t>Build it from your live website data</a:t>
            </a:r>
          </a:p>
          <a:p>
            <a:pPr>
              <a:lnSpc>
                <a:spcPct val="125000"/>
              </a:lnSpc>
              <a:spcAft>
                <a:spcPts val="1000"/>
              </a:spcAft>
            </a:pPr>
            <a:r>
              <a:rPr sz="1300" b="0">
                <a:solidFill>
                  <a:srgbClr val="5A6684"/>
                </a:solidFill>
                <a:latin typeface="IBM Plex Sans"/>
              </a:rPr>
              <a:t>Services, products, case studies, common questions, availability. Because it is generated from your site, it is never out of date, and machines get clean facts instead of marketing paragraphs to interpret.</a:t>
            </a:r>
          </a:p>
          <a:p>
            <a:pPr>
              <a:lnSpc>
                <a:spcPct val="115000"/>
              </a:lnSpc>
              <a:spcAft>
                <a:spcPts val="400"/>
              </a:spcAft>
            </a:pPr>
            <a:r>
              <a:rPr sz="1500" b="1">
                <a:solidFill>
                  <a:srgbClr val="112042"/>
                </a:solidFill>
                <a:latin typeface="IBM Plex Sans"/>
              </a:rPr>
              <a:t>Fill it with proof of authority</a:t>
            </a:r>
          </a:p>
          <a:p>
            <a:pPr>
              <a:lnSpc>
                <a:spcPct val="125000"/>
              </a:lnSpc>
              <a:spcAft>
                <a:spcPts val="1000"/>
              </a:spcAft>
            </a:pPr>
            <a:r>
              <a:rPr sz="1300" b="0">
                <a:solidFill>
                  <a:srgbClr val="5A6684"/>
                </a:solidFill>
                <a:latin typeface="IBM Plex Sans"/>
              </a:rPr>
              <a:t>Patents, government certifications, exact product specifications, real results with numbers. These are facts an AI can check and confidently repeat when recommending you.</a:t>
            </a:r>
          </a:p>
        </p:txBody>
      </p:sp>
      <p:sp>
        <p:nvSpPr>
          <p:cNvPr id="6" name="Rectangle 5"/>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8" name="TextBox 7"/>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04 · STRUCTURED DATA</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Schema.org Metadata</a:t>
            </a:r>
          </a:p>
        </p:txBody>
      </p:sp>
      <p:sp>
        <p:nvSpPr>
          <p:cNvPr id="4" name="TextBox 3"/>
          <p:cNvSpPr txBox="1"/>
          <p:nvPr/>
        </p:nvSpPr>
        <p:spPr>
          <a:xfrm>
            <a:off x="685800" y="2057400"/>
            <a:ext cx="10789920" cy="4023360"/>
          </a:xfrm>
          <a:prstGeom prst="rect">
            <a:avLst/>
          </a:prstGeom>
          <a:noFill/>
        </p:spPr>
        <p:txBody>
          <a:bodyPr wrap="square">
            <a:spAutoFit/>
          </a:bodyPr>
          <a:lstStyle/>
          <a:p>
            <a:pPr>
              <a:lnSpc>
                <a:spcPct val="115000"/>
              </a:lnSpc>
              <a:spcAft>
                <a:spcPts val="400"/>
              </a:spcAft>
            </a:pPr>
            <a:r>
              <a:rPr sz="1600" b="1">
                <a:solidFill>
                  <a:srgbClr val="112042"/>
                </a:solidFill>
                <a:latin typeface="IBM Plex Sans"/>
              </a:rPr>
              <a:t>Most schema is copy-paste</a:t>
            </a:r>
          </a:p>
          <a:p>
            <a:pPr>
              <a:lnSpc>
                <a:spcPct val="125000"/>
              </a:lnSpc>
              <a:spcAft>
                <a:spcPts val="1200"/>
              </a:spcAft>
            </a:pPr>
            <a:r>
              <a:rPr sz="1400" b="0">
                <a:solidFill>
                  <a:srgbClr val="5A6684"/>
                </a:solidFill>
                <a:latin typeface="IBM Plex Sans"/>
              </a:rPr>
              <a:t>Schema is extra hidden code that tells search engines and AI exactly what a page is about. Most sites get it from a plugin that produces generic, often wrong information. There are far better ways to describe a page.</a:t>
            </a:r>
          </a:p>
          <a:p>
            <a:pPr>
              <a:lnSpc>
                <a:spcPct val="115000"/>
              </a:lnSpc>
              <a:spcAft>
                <a:spcPts val="400"/>
              </a:spcAft>
            </a:pPr>
            <a:r>
              <a:rPr sz="1600" b="1">
                <a:solidFill>
                  <a:srgbClr val="112042"/>
                </a:solidFill>
                <a:latin typeface="IBM Plex Sans"/>
              </a:rPr>
              <a:t>Research the vocabulary itself</a:t>
            </a:r>
          </a:p>
          <a:p>
            <a:pPr>
              <a:lnSpc>
                <a:spcPct val="125000"/>
              </a:lnSpc>
              <a:spcAft>
                <a:spcPts val="1200"/>
              </a:spcAft>
            </a:pPr>
            <a:r>
              <a:rPr sz="1400" b="0">
                <a:solidFill>
                  <a:srgbClr val="5A6684"/>
                </a:solidFill>
                <a:latin typeface="IBM Plex Sans"/>
              </a:rPr>
              <a:t>Schema.org is a huge published vocabulary. Looking through what exists for your industry turns up precise descriptions most sites never use, and the right choice differs from page to page.</a:t>
            </a:r>
          </a:p>
          <a:p>
            <a:pPr>
              <a:lnSpc>
                <a:spcPct val="115000"/>
              </a:lnSpc>
              <a:spcAft>
                <a:spcPts val="400"/>
              </a:spcAft>
            </a:pPr>
            <a:r>
              <a:rPr sz="1600" b="1">
                <a:solidFill>
                  <a:srgbClr val="112042"/>
                </a:solidFill>
                <a:latin typeface="IBM Plex Sans"/>
              </a:rPr>
              <a:t>Generated from the same data that renders the page</a:t>
            </a:r>
          </a:p>
          <a:p>
            <a:pPr>
              <a:lnSpc>
                <a:spcPct val="125000"/>
              </a:lnSpc>
              <a:spcAft>
                <a:spcPts val="1200"/>
              </a:spcAft>
            </a:pPr>
            <a:r>
              <a:rPr sz="1400" b="0">
                <a:solidFill>
                  <a:srgbClr val="5A6684"/>
                </a:solidFill>
                <a:latin typeface="IBM Plex Sans"/>
              </a:rPr>
              <a:t>Build it into your page templates so it updates automatically whenever the content does. Claiming things that are not on the page, like star ratings with no reviews, teaches AI that your information cannot be trusted.</a:t>
            </a:r>
          </a:p>
        </p:txBody>
      </p:sp>
      <p:sp>
        <p:nvSpPr>
          <p:cNvPr id="5" name="Rectangle 4"/>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7" name="TextBox 6"/>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04 · IDENTITY</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Social Graph</a:t>
            </a:r>
          </a:p>
        </p:txBody>
      </p:sp>
      <p:sp>
        <p:nvSpPr>
          <p:cNvPr id="4" name="TextBox 3"/>
          <p:cNvSpPr txBox="1"/>
          <p:nvPr/>
        </p:nvSpPr>
        <p:spPr>
          <a:xfrm>
            <a:off x="685800" y="2011680"/>
            <a:ext cx="10515600" cy="1188720"/>
          </a:xfrm>
          <a:prstGeom prst="rect">
            <a:avLst/>
          </a:prstGeom>
          <a:noFill/>
        </p:spPr>
        <p:txBody>
          <a:bodyPr wrap="square">
            <a:spAutoFit/>
          </a:bodyPr>
          <a:lstStyle/>
          <a:p>
            <a:pPr algn="l">
              <a:lnSpc>
                <a:spcPct val="135000"/>
              </a:lnSpc>
              <a:spcAft>
                <a:spcPts val="800"/>
              </a:spcAft>
            </a:pPr>
            <a:r>
              <a:rPr sz="1800" b="0">
                <a:solidFill>
                  <a:srgbClr val="112042"/>
                </a:solidFill>
                <a:latin typeface="IBM Plex Sans"/>
              </a:rPr>
              <a:t>List every social profile and outside listing your business has, in the same three places every time: your site's hidden schema code, your machine-readable API page, and real links in your footer.</a:t>
            </a:r>
          </a:p>
        </p:txBody>
      </p:sp>
      <p:sp>
        <p:nvSpPr>
          <p:cNvPr id="5" name="Rectangle 4"/>
          <p:cNvSpPr/>
          <p:nvPr/>
        </p:nvSpPr>
        <p:spPr>
          <a:xfrm>
            <a:off x="685800" y="3383280"/>
            <a:ext cx="10817352" cy="210312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0" tIns="274320" rIns="457200"/>
          <a:lstStyle/>
          <a:p>
            <a:pPr algn="l">
              <a:lnSpc>
                <a:spcPct val="120000"/>
              </a:lnSpc>
              <a:spcAft>
                <a:spcPts val="800"/>
              </a:spcAft>
            </a:pPr>
            <a:r>
              <a:rPr sz="2200" b="1">
                <a:solidFill>
                  <a:srgbClr val="2A498E"/>
                </a:solidFill>
                <a:latin typeface="Sofia Sans"/>
              </a:rPr>
              <a:t>This directly builds your knowledge graph.</a:t>
            </a:r>
          </a:p>
          <a:p>
            <a:pPr algn="l">
              <a:lnSpc>
                <a:spcPct val="130000"/>
              </a:lnSpc>
              <a:spcAft>
                <a:spcPts val="800"/>
              </a:spcAft>
            </a:pPr>
            <a:r>
              <a:rPr sz="1500" b="0">
                <a:solidFill>
                  <a:srgbClr val="5A6684"/>
                </a:solidFill>
                <a:latin typeface="IBM Plex Sans"/>
              </a:rPr>
              <a:t>AI builds a picture of your company by connecting the profiles it finds across the web. Telling it which ones are yours means that picture gets built correctly instead of guessed at. LinkedIn, YouTube, Crunchbase, G2, review sites, industry directories, all of it.</a:t>
            </a:r>
          </a:p>
        </p:txBody>
      </p:sp>
      <p:sp>
        <p:nvSpPr>
          <p:cNvPr id="6" name="Rectangle 5"/>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8" name="TextBox 7"/>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05 · THE UNDERWEIGHTED WORK</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Honest, Accurate Details</a:t>
            </a:r>
          </a:p>
        </p:txBody>
      </p:sp>
      <p:sp>
        <p:nvSpPr>
          <p:cNvPr id="4" name="TextBox 3"/>
          <p:cNvSpPr txBox="1"/>
          <p:nvPr/>
        </p:nvSpPr>
        <p:spPr>
          <a:xfrm>
            <a:off x="685800" y="2011680"/>
            <a:ext cx="10515600" cy="2011680"/>
          </a:xfrm>
          <a:prstGeom prst="rect">
            <a:avLst/>
          </a:prstGeom>
          <a:noFill/>
        </p:spPr>
        <p:txBody>
          <a:bodyPr wrap="square">
            <a:spAutoFit/>
          </a:bodyPr>
          <a:lstStyle/>
          <a:p>
            <a:pPr algn="l">
              <a:lnSpc>
                <a:spcPct val="135000"/>
              </a:lnSpc>
              <a:spcAft>
                <a:spcPts val="800"/>
              </a:spcAft>
            </a:pPr>
            <a:r>
              <a:rPr sz="1800" b="0">
                <a:solidFill>
                  <a:srgbClr val="112042"/>
                </a:solidFill>
                <a:latin typeface="IBM Plex Sans"/>
              </a:rPr>
              <a:t>People ask AI assistants far more detailed questions than they ever typed into Google, and an assistant will only name your product if it has enough detail to back up the recommendation.</a:t>
            </a:r>
          </a:p>
          <a:p>
            <a:pPr algn="l">
              <a:lnSpc>
                <a:spcPct val="135000"/>
              </a:lnSpc>
              <a:spcAft>
                <a:spcPts val="800"/>
              </a:spcAft>
            </a:pPr>
            <a:r>
              <a:rPr sz="1600" b="0">
                <a:solidFill>
                  <a:srgbClr val="5A6684"/>
                </a:solidFill>
                <a:latin typeface="IBM Plex Sans"/>
              </a:rPr>
              <a:t>So publish everything: what it works with, what it requires, what it does not do, and the unusual questions your sales team answers on calls. If a customer might ask it, it should be written down on your site.</a:t>
            </a:r>
          </a:p>
        </p:txBody>
      </p:sp>
      <p:sp>
        <p:nvSpPr>
          <p:cNvPr id="5" name="Rectangle 4"/>
          <p:cNvSpPr/>
          <p:nvPr/>
        </p:nvSpPr>
        <p:spPr>
          <a:xfrm>
            <a:off x="685800" y="4160520"/>
            <a:ext cx="10817352" cy="155448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0" tIns="274320"/>
          <a:lstStyle/>
          <a:p>
            <a:pPr algn="l">
              <a:lnSpc>
                <a:spcPct val="120000"/>
              </a:lnSpc>
              <a:spcAft>
                <a:spcPts val="800"/>
              </a:spcAft>
            </a:pPr>
            <a:r>
              <a:rPr sz="2100" b="1">
                <a:solidFill>
                  <a:srgbClr val="2A498E"/>
                </a:solidFill>
                <a:latin typeface="Sofia Sans"/>
              </a:rPr>
              <a:t>When the highly specific question comes, the brand with thin marketing pages cannot be part of the answer.</a:t>
            </a:r>
          </a:p>
        </p:txBody>
      </p:sp>
      <p:sp>
        <p:nvSpPr>
          <p:cNvPr id="6" name="Rectangle 5"/>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8" name="TextBox 7"/>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D1830"/>
        </a:solidFill>
        <a:effectLst/>
      </p:bgPr>
    </p:bg>
    <p:spTree>
      <p:nvGrpSpPr>
        <p:cNvPr id="1" name=""/>
        <p:cNvGrpSpPr/>
        <p:nvPr/>
      </p:nvGrpSpPr>
      <p:grpSpPr/>
      <p:pic>
        <p:nvPicPr>
          <p:cNvPr id="2" name="Picture 1" descr="wash-bg.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1097280" y="1828800"/>
            <a:ext cx="9966960" cy="2377440"/>
          </a:xfrm>
          <a:prstGeom prst="rect">
            <a:avLst/>
          </a:prstGeom>
          <a:noFill/>
        </p:spPr>
        <p:txBody>
          <a:bodyPr wrap="square">
            <a:spAutoFit/>
          </a:bodyPr>
          <a:lstStyle/>
          <a:p>
            <a:pPr algn="l">
              <a:lnSpc>
                <a:spcPct val="115000"/>
              </a:lnSpc>
              <a:spcAft>
                <a:spcPts val="800"/>
              </a:spcAft>
            </a:pPr>
            <a:r>
              <a:rPr sz="3400" b="1">
                <a:solidFill>
                  <a:srgbClr val="FFFFFF"/>
                </a:solidFill>
                <a:latin typeface="Sofia Sans"/>
              </a:rPr>
              <a:t>You can't bend the truth about what your product can do. AI systems check every claim, so accuracy has become the strongest positioning there is.</a:t>
            </a:r>
          </a:p>
        </p:txBody>
      </p:sp>
      <p:sp>
        <p:nvSpPr>
          <p:cNvPr id="4" name="Rectangle 3"/>
          <p:cNvSpPr/>
          <p:nvPr/>
        </p:nvSpPr>
        <p:spPr>
          <a:xfrm>
            <a:off x="1097280" y="429768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4526280"/>
            <a:ext cx="9601200" cy="822960"/>
          </a:xfrm>
          <a:prstGeom prst="rect">
            <a:avLst/>
          </a:prstGeom>
          <a:noFill/>
        </p:spPr>
        <p:txBody>
          <a:bodyPr wrap="square">
            <a:spAutoFit/>
          </a:bodyPr>
          <a:lstStyle/>
          <a:p>
            <a:pPr algn="l">
              <a:lnSpc>
                <a:spcPct val="135000"/>
              </a:lnSpc>
              <a:spcAft>
                <a:spcPts val="800"/>
              </a:spcAft>
            </a:pPr>
            <a:r>
              <a:rPr sz="1700" b="0">
                <a:solidFill>
                  <a:srgbClr val="9EB1D7"/>
                </a:solidFill>
                <a:latin typeface="IBM Plex Sans"/>
              </a:rPr>
              <a:t>Models cross-reference everything you publish against everything else ever published. Grounded, verifiable claims are the ones that survive into answers.</a:t>
            </a:r>
          </a:p>
        </p:txBody>
      </p:sp>
      <p:sp>
        <p:nvSpPr>
          <p:cNvPr id="6" name="TextBox 5"/>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9EB1D7"/>
                </a:solidFill>
                <a:latin typeface="JetBrains Mono"/>
              </a:rPr>
              <a:t>KEVINLEARY.NET</a:t>
            </a:r>
          </a:p>
        </p:txBody>
      </p:sp>
      <p:sp>
        <p:nvSpPr>
          <p:cNvPr id="7" name="TextBox 6"/>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9EB1D7"/>
                </a:solidFill>
                <a:latin typeface="JetBrains Mono"/>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06 · WRITING FOR MODELS</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Language Over Keywords</a:t>
            </a:r>
          </a:p>
        </p:txBody>
      </p:sp>
      <p:sp>
        <p:nvSpPr>
          <p:cNvPr id="4" name="TextBox 3"/>
          <p:cNvSpPr txBox="1"/>
          <p:nvPr/>
        </p:nvSpPr>
        <p:spPr>
          <a:xfrm>
            <a:off x="685800" y="2011680"/>
            <a:ext cx="10515600" cy="1737360"/>
          </a:xfrm>
          <a:prstGeom prst="rect">
            <a:avLst/>
          </a:prstGeom>
          <a:noFill/>
        </p:spPr>
        <p:txBody>
          <a:bodyPr wrap="square">
            <a:spAutoFit/>
          </a:bodyPr>
          <a:lstStyle/>
          <a:p>
            <a:pPr algn="l">
              <a:lnSpc>
                <a:spcPct val="135000"/>
              </a:lnSpc>
              <a:spcAft>
                <a:spcPts val="800"/>
              </a:spcAft>
            </a:pPr>
            <a:r>
              <a:rPr sz="1900" b="0">
                <a:solidFill>
                  <a:srgbClr val="112042"/>
                </a:solidFill>
                <a:latin typeface="IBM Plex Sans"/>
              </a:rPr>
              <a:t>AI does not count keywords. It understands entire subjects, and it can tell whether what you have written actually makes sense for the question being asked.</a:t>
            </a:r>
          </a:p>
          <a:p>
            <a:pPr algn="l">
              <a:lnSpc>
                <a:spcPct val="135000"/>
              </a:lnSpc>
              <a:spcAft>
                <a:spcPts val="800"/>
              </a:spcAft>
            </a:pPr>
            <a:r>
              <a:rPr sz="1700" b="0">
                <a:solidFill>
                  <a:srgbClr val="5A6684"/>
                </a:solidFill>
                <a:latin typeface="IBM Plex Sans"/>
              </a:rPr>
              <a:t>Using the right words for the situation, the way an expert in your field would actually say it, matters far more than repeating a phrase for search engines.</a:t>
            </a:r>
          </a:p>
        </p:txBody>
      </p:sp>
      <p:sp>
        <p:nvSpPr>
          <p:cNvPr id="5" name="Rectangle 4"/>
          <p:cNvSpPr/>
          <p:nvPr/>
        </p:nvSpPr>
        <p:spPr>
          <a:xfrm>
            <a:off x="685800" y="4023360"/>
            <a:ext cx="10817352" cy="164592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0" tIns="274320"/>
          <a:lstStyle/>
          <a:p>
            <a:pPr algn="l">
              <a:lnSpc>
                <a:spcPct val="120000"/>
              </a:lnSpc>
              <a:spcAft>
                <a:spcPts val="800"/>
              </a:spcAft>
            </a:pPr>
            <a:r>
              <a:rPr sz="2200" b="1">
                <a:solidFill>
                  <a:srgbClr val="2A498E"/>
                </a:solidFill>
                <a:latin typeface="Sofia Sans"/>
              </a:rPr>
              <a:t>Describe what you do as clearly as possible and stop worrying about keywords.</a:t>
            </a:r>
          </a:p>
          <a:p>
            <a:pPr algn="l">
              <a:spcAft>
                <a:spcPts val="800"/>
              </a:spcAft>
            </a:pPr>
            <a:r>
              <a:rPr sz="1600" b="0">
                <a:solidFill>
                  <a:srgbClr val="5A6684"/>
                </a:solidFill>
                <a:latin typeface="IBM Plex Sans"/>
              </a:rPr>
              <a:t>Clarity is the ranking factor now.</a:t>
            </a:r>
          </a:p>
        </p:txBody>
      </p:sp>
      <p:sp>
        <p:nvSpPr>
          <p:cNvPr id="6" name="Rectangle 5"/>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8" name="TextBox 7"/>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07 · BEFORE YOU PUBLISH ANYTHING NEW</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Quality Not Quantity</a:t>
            </a:r>
          </a:p>
        </p:txBody>
      </p:sp>
      <p:sp>
        <p:nvSpPr>
          <p:cNvPr id="4" name="TextBox 3"/>
          <p:cNvSpPr txBox="1"/>
          <p:nvPr/>
        </p:nvSpPr>
        <p:spPr>
          <a:xfrm>
            <a:off x="685800" y="2057400"/>
            <a:ext cx="10789920" cy="4023360"/>
          </a:xfrm>
          <a:prstGeom prst="rect">
            <a:avLst/>
          </a:prstGeom>
          <a:noFill/>
        </p:spPr>
        <p:txBody>
          <a:bodyPr wrap="square">
            <a:spAutoFit/>
          </a:bodyPr>
          <a:lstStyle/>
          <a:p>
            <a:pPr>
              <a:lnSpc>
                <a:spcPct val="115000"/>
              </a:lnSpc>
              <a:spcAft>
                <a:spcPts val="400"/>
              </a:spcAft>
            </a:pPr>
            <a:r>
              <a:rPr sz="1600" b="1">
                <a:solidFill>
                  <a:srgbClr val="112042"/>
                </a:solidFill>
                <a:latin typeface="IBM Plex Sans"/>
              </a:rPr>
              <a:t>Redundant content actively hurts</a:t>
            </a:r>
          </a:p>
          <a:p>
            <a:pPr>
              <a:lnSpc>
                <a:spcPct val="125000"/>
              </a:lnSpc>
              <a:spcAft>
                <a:spcPts val="1200"/>
              </a:spcAft>
            </a:pPr>
            <a:r>
              <a:rPr sz="1400" b="0">
                <a:solidFill>
                  <a:srgbClr val="5A6684"/>
                </a:solidFill>
                <a:latin typeface="IBM Plex Sans"/>
              </a:rPr>
              <a:t>Years of republished posts saying the same thing split authority across near-duplicates. A model cites the page that answers completely, not fragments from a pile.</a:t>
            </a:r>
          </a:p>
          <a:p>
            <a:pPr>
              <a:lnSpc>
                <a:spcPct val="115000"/>
              </a:lnSpc>
              <a:spcAft>
                <a:spcPts val="400"/>
              </a:spcAft>
            </a:pPr>
            <a:r>
              <a:rPr sz="1600" b="1">
                <a:solidFill>
                  <a:srgbClr val="112042"/>
                </a:solidFill>
                <a:latin typeface="IBM Plex Sans"/>
              </a:rPr>
              <a:t>Merge, redirect, remove</a:t>
            </a:r>
          </a:p>
          <a:p>
            <a:pPr>
              <a:lnSpc>
                <a:spcPct val="125000"/>
              </a:lnSpc>
              <a:spcAft>
                <a:spcPts val="1200"/>
              </a:spcAft>
            </a:pPr>
            <a:r>
              <a:rPr sz="1400" b="0">
                <a:solidFill>
                  <a:srgbClr val="5A6684"/>
                </a:solidFill>
                <a:latin typeface="IBM Plex Sans"/>
              </a:rPr>
              <a:t>One authoritative page per topic. Redirect the losers into the winner. Delete pages that exist only to exist.</a:t>
            </a:r>
          </a:p>
          <a:p>
            <a:pPr>
              <a:lnSpc>
                <a:spcPct val="115000"/>
              </a:lnSpc>
              <a:spcAft>
                <a:spcPts val="400"/>
              </a:spcAft>
            </a:pPr>
            <a:r>
              <a:rPr sz="1600" b="1">
                <a:solidFill>
                  <a:srgbClr val="112042"/>
                </a:solidFill>
                <a:latin typeface="IBM Plex Sans"/>
              </a:rPr>
              <a:t>Be clear and honest about your product</a:t>
            </a:r>
          </a:p>
          <a:p>
            <a:pPr>
              <a:lnSpc>
                <a:spcPct val="125000"/>
              </a:lnSpc>
              <a:spcAft>
                <a:spcPts val="1200"/>
              </a:spcAft>
            </a:pPr>
            <a:r>
              <a:rPr sz="1400" b="0">
                <a:solidFill>
                  <a:srgbClr val="5A6684"/>
                </a:solidFill>
                <a:latin typeface="IBM Plex Sans"/>
              </a:rPr>
              <a:t>Vague positioning survives skimming and dies when a machine is extracting facts.</a:t>
            </a:r>
          </a:p>
        </p:txBody>
      </p:sp>
      <p:sp>
        <p:nvSpPr>
          <p:cNvPr id="5" name="Rectangle 4"/>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7" name="TextBox 6"/>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07 · WHAT THIS LOOKS LIKE IN PRACTICE</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Consolidation in Practice</a:t>
            </a:r>
          </a:p>
        </p:txBody>
      </p:sp>
      <p:sp>
        <p:nvSpPr>
          <p:cNvPr id="4" name="TextBox 3"/>
          <p:cNvSpPr txBox="1"/>
          <p:nvPr/>
        </p:nvSpPr>
        <p:spPr>
          <a:xfrm>
            <a:off x="685800" y="2011680"/>
            <a:ext cx="10515600" cy="914400"/>
          </a:xfrm>
          <a:prstGeom prst="rect">
            <a:avLst/>
          </a:prstGeom>
          <a:noFill/>
        </p:spPr>
        <p:txBody>
          <a:bodyPr wrap="square">
            <a:spAutoFit/>
          </a:bodyPr>
          <a:lstStyle/>
          <a:p>
            <a:pPr algn="l">
              <a:lnSpc>
                <a:spcPct val="130000"/>
              </a:lnSpc>
              <a:spcAft>
                <a:spcPts val="800"/>
              </a:spcAft>
            </a:pPr>
            <a:r>
              <a:rPr sz="1800" b="0">
                <a:solidFill>
                  <a:srgbClr val="112042"/>
                </a:solidFill>
                <a:latin typeface="IBM Plex Sans"/>
              </a:rPr>
              <a:t>A real example from a security technology client whose knowledge was spread across the site in every format at once.</a:t>
            </a:r>
          </a:p>
        </p:txBody>
      </p:sp>
      <p:sp>
        <p:nvSpPr>
          <p:cNvPr id="5" name="Rectangle 4"/>
          <p:cNvSpPr/>
          <p:nvPr/>
        </p:nvSpPr>
        <p:spPr>
          <a:xfrm>
            <a:off x="685800" y="3063240"/>
            <a:ext cx="5257800" cy="256032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tIns="274320" rIns="365760"/>
          <a:lstStyle/>
          <a:p>
            <a:pPr algn="l">
              <a:spcAft>
                <a:spcPts val="800"/>
              </a:spcAft>
            </a:pPr>
            <a:r>
              <a:rPr sz="1300" b="1" spc="200">
                <a:solidFill>
                  <a:srgbClr val="5A6684"/>
                </a:solidFill>
                <a:latin typeface="JetBrains Mono"/>
              </a:rPr>
              <a:t>Before</a:t>
            </a:r>
          </a:p>
          <a:p>
            <a:pPr algn="l">
              <a:lnSpc>
                <a:spcPct val="130000"/>
              </a:lnSpc>
              <a:spcAft>
                <a:spcPts val="800"/>
              </a:spcAft>
            </a:pPr>
            <a:r>
              <a:rPr sz="1500" b="0">
                <a:solidFill>
                  <a:srgbClr val="112042"/>
                </a:solidFill>
                <a:latin typeface="IBM Plex Sans"/>
              </a:rPr>
              <a:t>The same topics scattered across resources, videos, blog posts and downloads. No single page answered anything completely.</a:t>
            </a:r>
          </a:p>
        </p:txBody>
      </p:sp>
      <p:sp>
        <p:nvSpPr>
          <p:cNvPr id="6" name="Rectangle 5"/>
          <p:cNvSpPr/>
          <p:nvPr/>
        </p:nvSpPr>
        <p:spPr>
          <a:xfrm>
            <a:off x="6245352" y="3063240"/>
            <a:ext cx="5257800" cy="2560320"/>
          </a:xfrm>
          <a:prstGeom prst="rect">
            <a:avLst/>
          </a:prstGeom>
          <a:solidFill>
            <a:srgbClr val="2A498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tIns="274320" rIns="365760"/>
          <a:lstStyle/>
          <a:p>
            <a:pPr algn="l">
              <a:spcAft>
                <a:spcPts val="800"/>
              </a:spcAft>
            </a:pPr>
            <a:r>
              <a:rPr sz="1300" b="1" spc="200">
                <a:solidFill>
                  <a:srgbClr val="FFF070"/>
                </a:solidFill>
                <a:latin typeface="JetBrains Mono"/>
              </a:rPr>
              <a:t>After</a:t>
            </a:r>
          </a:p>
          <a:p>
            <a:pPr algn="l">
              <a:lnSpc>
                <a:spcPct val="130000"/>
              </a:lnSpc>
              <a:spcAft>
                <a:spcPts val="800"/>
              </a:spcAft>
            </a:pPr>
            <a:r>
              <a:rPr sz="1500" b="0">
                <a:solidFill>
                  <a:srgbClr val="FFFFFF"/>
                </a:solidFill>
                <a:latin typeface="IBM Plex Sans"/>
              </a:rPr>
              <a:t>Everything consolidated into deep research pages, one authoritative page per subject. Those pages became what the models cite, and it measurably worked.</a:t>
            </a:r>
          </a:p>
        </p:txBody>
      </p:sp>
      <p:sp>
        <p:nvSpPr>
          <p:cNvPr id="7" name="Rectangle 6"/>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9" name="TextBox 8"/>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08 · MEASUREMENT</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Measuring True Performance</a:t>
            </a:r>
          </a:p>
        </p:txBody>
      </p:sp>
      <p:sp>
        <p:nvSpPr>
          <p:cNvPr id="4" name="Rectangle 3"/>
          <p:cNvSpPr/>
          <p:nvPr/>
        </p:nvSpPr>
        <p:spPr>
          <a:xfrm>
            <a:off x="685800" y="2057400"/>
            <a:ext cx="5257800" cy="278892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tIns="274320" rIns="365760"/>
          <a:lstStyle/>
          <a:p>
            <a:pPr algn="l">
              <a:spcAft>
                <a:spcPts val="800"/>
              </a:spcAft>
            </a:pPr>
            <a:r>
              <a:rPr sz="1300" b="1" spc="200">
                <a:solidFill>
                  <a:srgbClr val="5A6684"/>
                </a:solidFill>
                <a:latin typeface="JetBrains Mono"/>
              </a:rPr>
              <a:t>The industry default: share of voice</a:t>
            </a:r>
          </a:p>
          <a:p>
            <a:pPr algn="l">
              <a:lnSpc>
                <a:spcPct val="130000"/>
              </a:lnSpc>
              <a:spcAft>
                <a:spcPts val="800"/>
              </a:spcAft>
            </a:pPr>
            <a:r>
              <a:rPr sz="1600" b="0">
                <a:solidFill>
                  <a:srgbClr val="112042"/>
                </a:solidFill>
                <a:latin typeface="IBM Plex Sans"/>
              </a:rPr>
              <a:t>Your percentage of mentions across a broad basket of prompts, trending weekly.</a:t>
            </a:r>
          </a:p>
          <a:p>
            <a:pPr algn="l">
              <a:lnSpc>
                <a:spcPct val="130000"/>
              </a:lnSpc>
              <a:spcAft>
                <a:spcPts val="800"/>
              </a:spcAft>
            </a:pPr>
            <a:r>
              <a:rPr sz="1500" b="0">
                <a:solidFill>
                  <a:srgbClr val="5A6684"/>
                </a:solidFill>
                <a:latin typeface="IBM Plex Sans"/>
              </a:rPr>
              <a:t>I have watched share of voice look great while very few leads actually arrived from AI. Breadth is not the goal.</a:t>
            </a:r>
          </a:p>
        </p:txBody>
      </p:sp>
      <p:sp>
        <p:nvSpPr>
          <p:cNvPr id="5" name="Rectangle 4"/>
          <p:cNvSpPr/>
          <p:nvPr/>
        </p:nvSpPr>
        <p:spPr>
          <a:xfrm>
            <a:off x="6245352" y="2057400"/>
            <a:ext cx="5257800" cy="2788920"/>
          </a:xfrm>
          <a:prstGeom prst="rect">
            <a:avLst/>
          </a:prstGeom>
          <a:solidFill>
            <a:srgbClr val="2A498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tIns="320040" rIns="365760"/>
          <a:lstStyle/>
          <a:p>
            <a:pPr algn="l">
              <a:spcAft>
                <a:spcPts val="800"/>
              </a:spcAft>
            </a:pPr>
            <a:r>
              <a:rPr sz="1300" b="1" spc="200">
                <a:solidFill>
                  <a:srgbClr val="FFF070"/>
                </a:solidFill>
                <a:latin typeface="JetBrains Mono"/>
              </a:rPr>
              <a:t>What actually predicts leads</a:t>
            </a:r>
          </a:p>
          <a:p>
            <a:pPr algn="l">
              <a:lnSpc>
                <a:spcPct val="130000"/>
              </a:lnSpc>
              <a:spcAft>
                <a:spcPts val="800"/>
              </a:spcAft>
            </a:pPr>
            <a:r>
              <a:rPr sz="1600" b="1">
                <a:solidFill>
                  <a:srgbClr val="FFFFFF"/>
                </a:solidFill>
                <a:latin typeface="IBM Plex Sans"/>
              </a:rPr>
              <a:t>Whether your brand comes up in the right places: the specific prompts your buyers actually use, and repeated variants of them over time.</a:t>
            </a:r>
          </a:p>
          <a:p>
            <a:pPr algn="l">
              <a:lnSpc>
                <a:spcPct val="125000"/>
              </a:lnSpc>
              <a:spcAft>
                <a:spcPts val="800"/>
              </a:spcAft>
            </a:pPr>
            <a:r>
              <a:rPr sz="1400" b="0">
                <a:solidFill>
                  <a:srgbClr val="F0F3F8"/>
                </a:solidFill>
                <a:latin typeface="IBM Plex Sans"/>
              </a:rPr>
              <a:t>A buyer asks a handful of question patterns phrased a dozen ways. Being the answer for those patterns is the entire game.</a:t>
            </a:r>
          </a:p>
        </p:txBody>
      </p:sp>
      <p:sp>
        <p:nvSpPr>
          <p:cNvPr id="6" name="TextBox 5"/>
          <p:cNvSpPr txBox="1"/>
          <p:nvPr/>
        </p:nvSpPr>
        <p:spPr>
          <a:xfrm>
            <a:off x="685800" y="5029200"/>
            <a:ext cx="10817352" cy="1188720"/>
          </a:xfrm>
          <a:prstGeom prst="rect">
            <a:avLst/>
          </a:prstGeom>
          <a:noFill/>
        </p:spPr>
        <p:txBody>
          <a:bodyPr wrap="square">
            <a:spAutoFit/>
          </a:bodyPr>
          <a:lstStyle/>
          <a:p>
            <a:pPr algn="l">
              <a:lnSpc>
                <a:spcPct val="130000"/>
              </a:lnSpc>
              <a:spcAft>
                <a:spcPts val="800"/>
              </a:spcAft>
            </a:pPr>
            <a:r>
              <a:rPr sz="1400" b="0">
                <a:solidFill>
                  <a:srgbClr val="5A6684"/>
                </a:solidFill>
                <a:latin typeface="IBM Plex Sans"/>
              </a:rPr>
              <a:t>Attribution from LLMs cannot be handled directly: they do not consistently identify themselves as the traffic source. Measure the gap instead, direct traffic increases combined with the AI insights Search Console reports. Together they are an accurate, if not precise, read on whether your optimization is working.</a:t>
            </a:r>
          </a:p>
        </p:txBody>
      </p:sp>
      <p:sp>
        <p:nvSpPr>
          <p:cNvPr id="7" name="Rectangle 6"/>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9" name="TextBox 8"/>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D1830"/>
        </a:solidFill>
        <a:effectLst/>
      </p:bgPr>
    </p:bg>
    <p:spTree>
      <p:nvGrpSpPr>
        <p:cNvPr id="1" name=""/>
        <p:cNvGrpSpPr/>
        <p:nvPr/>
      </p:nvGrpSpPr>
      <p:grpSpPr/>
      <p:pic>
        <p:nvPicPr>
          <p:cNvPr id="2" name="Picture 1" descr="wash-bg.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1097280" y="1920240"/>
            <a:ext cx="9966960" cy="2194560"/>
          </a:xfrm>
          <a:prstGeom prst="rect">
            <a:avLst/>
          </a:prstGeom>
          <a:noFill/>
        </p:spPr>
        <p:txBody>
          <a:bodyPr wrap="square">
            <a:spAutoFit/>
          </a:bodyPr>
          <a:lstStyle/>
          <a:p>
            <a:pPr algn="l">
              <a:lnSpc>
                <a:spcPct val="115000"/>
              </a:lnSpc>
              <a:spcAft>
                <a:spcPts val="800"/>
              </a:spcAft>
            </a:pPr>
            <a:r>
              <a:rPr sz="3400" b="1">
                <a:solidFill>
                  <a:srgbClr val="FFFFFF"/>
                </a:solidFill>
                <a:latin typeface="Sofia Sans"/>
              </a:rPr>
              <a:t>If you do not know the prompts your audience is searching, double down and understand that audience better.</a:t>
            </a:r>
          </a:p>
        </p:txBody>
      </p:sp>
      <p:sp>
        <p:nvSpPr>
          <p:cNvPr id="4" name="Rectangle 3"/>
          <p:cNvSpPr/>
          <p:nvPr/>
        </p:nvSpPr>
        <p:spPr>
          <a:xfrm>
            <a:off x="1097280" y="420624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4434840"/>
            <a:ext cx="9601200" cy="822960"/>
          </a:xfrm>
          <a:prstGeom prst="rect">
            <a:avLst/>
          </a:prstGeom>
          <a:noFill/>
        </p:spPr>
        <p:txBody>
          <a:bodyPr wrap="square">
            <a:spAutoFit/>
          </a:bodyPr>
          <a:lstStyle/>
          <a:p>
            <a:pPr algn="l">
              <a:lnSpc>
                <a:spcPct val="135000"/>
              </a:lnSpc>
              <a:spcAft>
                <a:spcPts val="800"/>
              </a:spcAft>
            </a:pPr>
            <a:r>
              <a:rPr sz="1700" b="0">
                <a:solidFill>
                  <a:srgbClr val="9EB1D7"/>
                </a:solidFill>
                <a:latin typeface="IBM Plex Sans"/>
              </a:rPr>
              <a:t>Prompt research is customer research now. Interviews, sales calls, support tickets: that is where the prompt list comes from. No tool subscription substitutes for knowing it.</a:t>
            </a:r>
          </a:p>
        </p:txBody>
      </p:sp>
      <p:sp>
        <p:nvSpPr>
          <p:cNvPr id="6" name="TextBox 5"/>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9EB1D7"/>
                </a:solidFill>
                <a:latin typeface="JetBrains Mono"/>
              </a:rPr>
              <a:t>KEVINLEARY.NET</a:t>
            </a:r>
          </a:p>
        </p:txBody>
      </p:sp>
      <p:sp>
        <p:nvSpPr>
          <p:cNvPr id="7" name="TextBox 6"/>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9EB1D7"/>
                </a:solidFill>
                <a:latin typeface="JetBrains Mon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09 · THE FUNDAMENTALS NEVER LEFT</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Authority &amp; Expertise</a:t>
            </a:r>
          </a:p>
        </p:txBody>
      </p:sp>
      <p:sp>
        <p:nvSpPr>
          <p:cNvPr id="4" name="Rectangle 3"/>
          <p:cNvSpPr/>
          <p:nvPr/>
        </p:nvSpPr>
        <p:spPr>
          <a:xfrm>
            <a:off x="685800" y="2103120"/>
            <a:ext cx="2587752" cy="201168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tIns="274320" rIns="228600"/>
          <a:lstStyle/>
          <a:p>
            <a:pPr algn="l">
              <a:lnSpc>
                <a:spcPct val="110000"/>
              </a:lnSpc>
              <a:spcAft>
                <a:spcPts val="800"/>
              </a:spcAft>
            </a:pPr>
            <a:r>
              <a:rPr sz="2000" b="1">
                <a:solidFill>
                  <a:srgbClr val="2A498E"/>
                </a:solidFill>
                <a:latin typeface="Sofia Sans"/>
              </a:rPr>
              <a:t>Experience</a:t>
            </a:r>
          </a:p>
          <a:p>
            <a:pPr algn="l">
              <a:lnSpc>
                <a:spcPct val="125000"/>
              </a:lnSpc>
              <a:spcAft>
                <a:spcPts val="800"/>
              </a:spcAft>
            </a:pPr>
            <a:r>
              <a:rPr sz="1300" b="0">
                <a:solidFill>
                  <a:srgbClr val="5A6684"/>
                </a:solidFill>
                <a:latin typeface="IBM Plex Sans"/>
              </a:rPr>
              <a:t>First-hand work, shown</a:t>
            </a:r>
          </a:p>
        </p:txBody>
      </p:sp>
      <p:sp>
        <p:nvSpPr>
          <p:cNvPr id="5" name="Rectangle 4"/>
          <p:cNvSpPr/>
          <p:nvPr/>
        </p:nvSpPr>
        <p:spPr>
          <a:xfrm>
            <a:off x="3429000" y="2103120"/>
            <a:ext cx="2587752" cy="201168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tIns="274320" rIns="228600"/>
          <a:lstStyle/>
          <a:p>
            <a:pPr algn="l">
              <a:lnSpc>
                <a:spcPct val="110000"/>
              </a:lnSpc>
              <a:spcAft>
                <a:spcPts val="800"/>
              </a:spcAft>
            </a:pPr>
            <a:r>
              <a:rPr sz="2000" b="1">
                <a:solidFill>
                  <a:srgbClr val="2A498E"/>
                </a:solidFill>
                <a:latin typeface="Sofia Sans"/>
              </a:rPr>
              <a:t>Expertise</a:t>
            </a:r>
          </a:p>
          <a:p>
            <a:pPr algn="l">
              <a:lnSpc>
                <a:spcPct val="125000"/>
              </a:lnSpc>
              <a:spcAft>
                <a:spcPts val="800"/>
              </a:spcAft>
            </a:pPr>
            <a:r>
              <a:rPr sz="1300" b="0">
                <a:solidFill>
                  <a:srgbClr val="5A6684"/>
                </a:solidFill>
                <a:latin typeface="IBM Plex Sans"/>
              </a:rPr>
              <a:t>Identifiable, credible people</a:t>
            </a:r>
          </a:p>
        </p:txBody>
      </p:sp>
      <p:sp>
        <p:nvSpPr>
          <p:cNvPr id="6" name="Rectangle 5"/>
          <p:cNvSpPr/>
          <p:nvPr/>
        </p:nvSpPr>
        <p:spPr>
          <a:xfrm>
            <a:off x="6172200" y="2103120"/>
            <a:ext cx="2587752" cy="201168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tIns="274320" rIns="228600"/>
          <a:lstStyle/>
          <a:p>
            <a:pPr algn="l">
              <a:lnSpc>
                <a:spcPct val="110000"/>
              </a:lnSpc>
              <a:spcAft>
                <a:spcPts val="800"/>
              </a:spcAft>
            </a:pPr>
            <a:r>
              <a:rPr sz="2000" b="1">
                <a:solidFill>
                  <a:srgbClr val="2A498E"/>
                </a:solidFill>
                <a:latin typeface="Sofia Sans"/>
              </a:rPr>
              <a:t>Authoritativeness</a:t>
            </a:r>
          </a:p>
          <a:p>
            <a:pPr algn="l">
              <a:lnSpc>
                <a:spcPct val="125000"/>
              </a:lnSpc>
              <a:spcAft>
                <a:spcPts val="800"/>
              </a:spcAft>
            </a:pPr>
            <a:r>
              <a:rPr sz="1300" b="0">
                <a:solidFill>
                  <a:srgbClr val="5A6684"/>
                </a:solidFill>
                <a:latin typeface="IBM Plex Sans"/>
              </a:rPr>
              <a:t>Verifiable credentials and results</a:t>
            </a:r>
          </a:p>
        </p:txBody>
      </p:sp>
      <p:sp>
        <p:nvSpPr>
          <p:cNvPr id="7" name="Rectangle 6"/>
          <p:cNvSpPr/>
          <p:nvPr/>
        </p:nvSpPr>
        <p:spPr>
          <a:xfrm>
            <a:off x="8915400" y="2103120"/>
            <a:ext cx="2587752" cy="201168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tIns="274320" rIns="228600"/>
          <a:lstStyle/>
          <a:p>
            <a:pPr algn="l">
              <a:lnSpc>
                <a:spcPct val="110000"/>
              </a:lnSpc>
              <a:spcAft>
                <a:spcPts val="800"/>
              </a:spcAft>
            </a:pPr>
            <a:r>
              <a:rPr sz="2000" b="1">
                <a:solidFill>
                  <a:srgbClr val="2A498E"/>
                </a:solidFill>
                <a:latin typeface="Sofia Sans"/>
              </a:rPr>
              <a:t>Trust</a:t>
            </a:r>
          </a:p>
          <a:p>
            <a:pPr algn="l">
              <a:lnSpc>
                <a:spcPct val="125000"/>
              </a:lnSpc>
              <a:spcAft>
                <a:spcPts val="800"/>
              </a:spcAft>
            </a:pPr>
            <a:r>
              <a:rPr sz="1300" b="0">
                <a:solidFill>
                  <a:srgbClr val="5A6684"/>
                </a:solidFill>
                <a:latin typeface="IBM Plex Sans"/>
              </a:rPr>
              <a:t>Consistent facts, honest claims</a:t>
            </a:r>
          </a:p>
        </p:txBody>
      </p:sp>
      <p:sp>
        <p:nvSpPr>
          <p:cNvPr id="8" name="TextBox 7"/>
          <p:cNvSpPr txBox="1"/>
          <p:nvPr/>
        </p:nvSpPr>
        <p:spPr>
          <a:xfrm>
            <a:off x="685800" y="4480560"/>
            <a:ext cx="10515600" cy="1463040"/>
          </a:xfrm>
          <a:prstGeom prst="rect">
            <a:avLst/>
          </a:prstGeom>
          <a:noFill/>
        </p:spPr>
        <p:txBody>
          <a:bodyPr wrap="square">
            <a:spAutoFit/>
          </a:bodyPr>
          <a:lstStyle/>
          <a:p>
            <a:pPr algn="l">
              <a:lnSpc>
                <a:spcPct val="135000"/>
              </a:lnSpc>
              <a:spcAft>
                <a:spcPts val="800"/>
              </a:spcAft>
            </a:pPr>
            <a:r>
              <a:rPr sz="1700" b="0">
                <a:solidFill>
                  <a:srgbClr val="112042"/>
                </a:solidFill>
                <a:latin typeface="IBM Plex Sans"/>
              </a:rPr>
              <a:t>An LLM deciding what to cite runs a version of the same evaluation Google always described. Every credential, patent, certification, named client and published result you can state plainly is weight on your side of it.</a:t>
            </a:r>
          </a:p>
        </p:txBody>
      </p:sp>
      <p:sp>
        <p:nvSpPr>
          <p:cNvPr id="9" name="Rectangle 8"/>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11" name="TextBox 10"/>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10 · TECHNICAL EDGE</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Markdown for AI Bots</a:t>
            </a:r>
          </a:p>
        </p:txBody>
      </p:sp>
      <p:sp>
        <p:nvSpPr>
          <p:cNvPr id="4" name="TextBox 3"/>
          <p:cNvSpPr txBox="1"/>
          <p:nvPr/>
        </p:nvSpPr>
        <p:spPr>
          <a:xfrm>
            <a:off x="685800" y="2057400"/>
            <a:ext cx="10789920" cy="4023360"/>
          </a:xfrm>
          <a:prstGeom prst="rect">
            <a:avLst/>
          </a:prstGeom>
          <a:noFill/>
        </p:spPr>
        <p:txBody>
          <a:bodyPr wrap="square">
            <a:spAutoFit/>
          </a:bodyPr>
          <a:lstStyle/>
          <a:p>
            <a:pPr>
              <a:lnSpc>
                <a:spcPct val="115000"/>
              </a:lnSpc>
              <a:spcAft>
                <a:spcPts val="400"/>
              </a:spcAft>
            </a:pPr>
            <a:r>
              <a:rPr sz="1500" b="1">
                <a:solidFill>
                  <a:srgbClr val="112042"/>
                </a:solidFill>
                <a:latin typeface="IBM Plex Sans"/>
              </a:rPr>
              <a:t>Give AI a simpler version of the page</a:t>
            </a:r>
          </a:p>
          <a:p>
            <a:pPr>
              <a:lnSpc>
                <a:spcPct val="125000"/>
              </a:lnSpc>
              <a:spcAft>
                <a:spcPts val="1100"/>
              </a:spcAft>
            </a:pPr>
            <a:r>
              <a:rPr sz="1300" b="0">
                <a:solidFill>
                  <a:srgbClr val="5A6684"/>
                </a:solidFill>
                <a:latin typeface="IBM Plex Sans"/>
              </a:rPr>
              <a:t>Same web address, two versions. People get the normal designed page. AI systems that ask for it get a plain text version with no menus, ads or design code, so more of your actual content fits in what they can read.</a:t>
            </a:r>
          </a:p>
          <a:p>
            <a:pPr>
              <a:lnSpc>
                <a:spcPct val="115000"/>
              </a:lnSpc>
              <a:spcAft>
                <a:spcPts val="400"/>
              </a:spcAft>
            </a:pPr>
            <a:r>
              <a:rPr sz="1500" b="1">
                <a:solidFill>
                  <a:srgbClr val="112042"/>
                </a:solidFill>
                <a:latin typeface="IBM Plex Sans"/>
              </a:rPr>
              <a:t>Fast pages get read more</a:t>
            </a:r>
          </a:p>
          <a:p>
            <a:pPr>
              <a:lnSpc>
                <a:spcPct val="125000"/>
              </a:lnSpc>
              <a:spcAft>
                <a:spcPts val="1100"/>
              </a:spcAft>
            </a:pPr>
            <a:r>
              <a:rPr sz="1300" b="0">
                <a:solidFill>
                  <a:srgbClr val="5A6684"/>
                </a:solidFill>
                <a:latin typeface="IBM Plex Sans"/>
              </a:rPr>
              <a:t>Research from late 2025 found pages that load in under half a second got roughly three times as many AI citations as slower pages. AI crawlers give up quickly, and those limits are getting stricter.</a:t>
            </a:r>
          </a:p>
          <a:p>
            <a:pPr>
              <a:lnSpc>
                <a:spcPct val="115000"/>
              </a:lnSpc>
              <a:spcAft>
                <a:spcPts val="400"/>
              </a:spcAft>
            </a:pPr>
            <a:r>
              <a:rPr sz="1500" b="1">
                <a:solidFill>
                  <a:srgbClr val="112042"/>
                </a:solidFill>
                <a:latin typeface="IBM Plex Sans"/>
              </a:rPr>
              <a:t>Cloudflare's Markdown for Agents is the best option</a:t>
            </a:r>
          </a:p>
          <a:p>
            <a:pPr>
              <a:lnSpc>
                <a:spcPct val="125000"/>
              </a:lnSpc>
              <a:spcAft>
                <a:spcPts val="1100"/>
              </a:spcAft>
            </a:pPr>
            <a:r>
              <a:rPr sz="1300" b="0">
                <a:solidFill>
                  <a:srgbClr val="5A6684"/>
                </a:solidFill>
                <a:latin typeface="IBM Plex Sans"/>
              </a:rPr>
              <a:t>If your site uses Cloudflare, one switch in the dashboard does this for your whole site, with no changes to the site itself. It is free on their Pro plan and up.</a:t>
            </a:r>
          </a:p>
        </p:txBody>
      </p:sp>
      <p:sp>
        <p:nvSpPr>
          <p:cNvPr id="5" name="Rectangle 4"/>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7" name="TextBox 6"/>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502920"/>
            <a:ext cx="10789920" cy="365760"/>
          </a:xfrm>
          <a:prstGeom prst="rect">
            <a:avLst/>
          </a:prstGeom>
          <a:noFill/>
        </p:spPr>
        <p:txBody>
          <a:bodyPr wrap="square">
            <a:spAutoFit/>
          </a:bodyPr>
          <a:lstStyle/>
          <a:p>
            <a:pPr algn="l">
              <a:spcAft>
                <a:spcPts val="800"/>
              </a:spcAft>
            </a:pPr>
            <a:r>
              <a:rPr sz="1300" b="1" spc="300">
                <a:solidFill>
                  <a:srgbClr val="2A498E"/>
                </a:solidFill>
                <a:latin typeface="JetBrains Mono"/>
              </a:rPr>
              <a:t>11 · A WORD OF CAUTION</a:t>
            </a:r>
          </a:p>
        </p:txBody>
      </p:sp>
      <p:sp>
        <p:nvSpPr>
          <p:cNvPr id="3" name="TextBox 2"/>
          <p:cNvSpPr txBox="1"/>
          <p:nvPr/>
        </p:nvSpPr>
        <p:spPr>
          <a:xfrm>
            <a:off x="685800" y="914400"/>
            <a:ext cx="10789920" cy="1371600"/>
          </a:xfrm>
          <a:prstGeom prst="rect">
            <a:avLst/>
          </a:prstGeom>
          <a:noFill/>
        </p:spPr>
        <p:txBody>
          <a:bodyPr wrap="square">
            <a:spAutoFit/>
          </a:bodyPr>
          <a:lstStyle/>
          <a:p>
            <a:pPr algn="l">
              <a:lnSpc>
                <a:spcPct val="98000"/>
              </a:lnSpc>
              <a:spcAft>
                <a:spcPts val="800"/>
              </a:spcAft>
            </a:pPr>
            <a:r>
              <a:rPr sz="4000" b="1">
                <a:solidFill>
                  <a:srgbClr val="112042"/>
                </a:solidFill>
                <a:latin typeface="Sofia Sans"/>
              </a:rPr>
              <a:t>Vetting AIO Advice</a:t>
            </a:r>
          </a:p>
        </p:txBody>
      </p:sp>
      <p:sp>
        <p:nvSpPr>
          <p:cNvPr id="4" name="TextBox 3"/>
          <p:cNvSpPr txBox="1"/>
          <p:nvPr/>
        </p:nvSpPr>
        <p:spPr>
          <a:xfrm>
            <a:off x="685800" y="2011680"/>
            <a:ext cx="10515600" cy="1645920"/>
          </a:xfrm>
          <a:prstGeom prst="rect">
            <a:avLst/>
          </a:prstGeom>
          <a:noFill/>
        </p:spPr>
        <p:txBody>
          <a:bodyPr wrap="square">
            <a:spAutoFit/>
          </a:bodyPr>
          <a:lstStyle/>
          <a:p>
            <a:pPr algn="l">
              <a:lnSpc>
                <a:spcPct val="135000"/>
              </a:lnSpc>
              <a:spcAft>
                <a:spcPts val="800"/>
              </a:spcAft>
            </a:pPr>
            <a:r>
              <a:rPr sz="1900" b="0">
                <a:solidFill>
                  <a:srgbClr val="112042"/>
                </a:solidFill>
                <a:latin typeface="IBM Plex Sans"/>
              </a:rPr>
              <a:t>AIO is being chased for a great deal of money, and big players are making confident claims from broad generalizations rather than observed results.</a:t>
            </a:r>
          </a:p>
          <a:p>
            <a:pPr algn="l">
              <a:lnSpc>
                <a:spcPct val="135000"/>
              </a:lnSpc>
              <a:spcAft>
                <a:spcPts val="800"/>
              </a:spcAft>
            </a:pPr>
            <a:r>
              <a:rPr sz="1700" b="0">
                <a:solidFill>
                  <a:srgbClr val="5A6684"/>
                </a:solidFill>
                <a:latin typeface="IBM Plex Sans"/>
              </a:rPr>
              <a:t>Nobody outside the AI labs fully knows how these systems weight sources, and the systems change quarterly.</a:t>
            </a:r>
          </a:p>
        </p:txBody>
      </p:sp>
      <p:sp>
        <p:nvSpPr>
          <p:cNvPr id="5" name="Rectangle 4"/>
          <p:cNvSpPr/>
          <p:nvPr/>
        </p:nvSpPr>
        <p:spPr>
          <a:xfrm>
            <a:off x="685800" y="3931920"/>
            <a:ext cx="10817352" cy="1737360"/>
          </a:xfrm>
          <a:prstGeom prst="rect">
            <a:avLst/>
          </a:prstGeom>
          <a:solidFill>
            <a:srgbClr val="F0F3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0" tIns="274320"/>
          <a:lstStyle/>
          <a:p>
            <a:pPr algn="l">
              <a:lnSpc>
                <a:spcPct val="120000"/>
              </a:lnSpc>
              <a:spcAft>
                <a:spcPts val="800"/>
              </a:spcAft>
            </a:pPr>
            <a:r>
              <a:rPr sz="2200" b="1">
                <a:solidFill>
                  <a:srgbClr val="2A498E"/>
                </a:solidFill>
                <a:latin typeface="Sofia Sans"/>
              </a:rPr>
              <a:t>One question filters everything: what did you change, for which brand, and what happened in the answers afterward?</a:t>
            </a:r>
          </a:p>
          <a:p>
            <a:pPr algn="l">
              <a:spcAft>
                <a:spcPts val="800"/>
              </a:spcAft>
            </a:pPr>
            <a:r>
              <a:rPr sz="1600" b="0">
                <a:solidFill>
                  <a:srgbClr val="5A6684"/>
                </a:solidFill>
                <a:latin typeface="IBM Plex Sans"/>
              </a:rPr>
              <a:t>Frameworks without receipts are marketing.</a:t>
            </a:r>
          </a:p>
        </p:txBody>
      </p:sp>
      <p:sp>
        <p:nvSpPr>
          <p:cNvPr id="6" name="Rectangle 5"/>
          <p:cNvSpPr/>
          <p:nvPr/>
        </p:nvSpPr>
        <p:spPr>
          <a:xfrm>
            <a:off x="685800" y="630936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2A498E"/>
                </a:solidFill>
                <a:latin typeface="JetBrains Mono"/>
              </a:rPr>
              <a:t>KEVINLEARY.NET</a:t>
            </a:r>
          </a:p>
        </p:txBody>
      </p:sp>
      <p:sp>
        <p:nvSpPr>
          <p:cNvPr id="8" name="TextBox 7"/>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5A6684"/>
                </a:solidFill>
                <a:latin typeface="JetBrains Mono"/>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D1830"/>
        </a:solidFill>
        <a:effectLst/>
      </p:bgPr>
    </p:bg>
    <p:spTree>
      <p:nvGrpSpPr>
        <p:cNvPr id="1" name=""/>
        <p:cNvGrpSpPr/>
        <p:nvPr/>
      </p:nvGrpSpPr>
      <p:grpSpPr/>
      <p:pic>
        <p:nvPicPr>
          <p:cNvPr id="2" name="Picture 1" descr="wash-bg.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1371600"/>
            <a:ext cx="10789920" cy="365760"/>
          </a:xfrm>
          <a:prstGeom prst="rect">
            <a:avLst/>
          </a:prstGeom>
          <a:noFill/>
        </p:spPr>
        <p:txBody>
          <a:bodyPr wrap="square">
            <a:spAutoFit/>
          </a:bodyPr>
          <a:lstStyle/>
          <a:p>
            <a:pPr algn="l">
              <a:spcAft>
                <a:spcPts val="800"/>
              </a:spcAft>
            </a:pPr>
            <a:r>
              <a:rPr sz="1300" b="1" spc="300">
                <a:solidFill>
                  <a:srgbClr val="9EB1D7"/>
                </a:solidFill>
                <a:latin typeface="JetBrains Mono"/>
              </a:rPr>
              <a:t>THE LONG-TERM PLAY</a:t>
            </a:r>
          </a:p>
        </p:txBody>
      </p:sp>
      <p:sp>
        <p:nvSpPr>
          <p:cNvPr id="4" name="TextBox 3"/>
          <p:cNvSpPr txBox="1"/>
          <p:nvPr/>
        </p:nvSpPr>
        <p:spPr>
          <a:xfrm>
            <a:off x="685800" y="1783080"/>
            <a:ext cx="10789920" cy="2560320"/>
          </a:xfrm>
          <a:prstGeom prst="rect">
            <a:avLst/>
          </a:prstGeom>
          <a:noFill/>
        </p:spPr>
        <p:txBody>
          <a:bodyPr wrap="square">
            <a:spAutoFit/>
          </a:bodyPr>
          <a:lstStyle/>
          <a:p>
            <a:pPr algn="l">
              <a:lnSpc>
                <a:spcPct val="105000"/>
              </a:lnSpc>
              <a:spcAft>
                <a:spcPts val="800"/>
              </a:spcAft>
            </a:pPr>
            <a:r>
              <a:rPr sz="4000" b="1">
                <a:solidFill>
                  <a:srgbClr val="FFFFFF"/>
                </a:solidFill>
                <a:latin typeface="Sofia Sans"/>
              </a:rPr>
              <a:t>LLMs want what Google always wanted: the best answer.</a:t>
            </a:r>
          </a:p>
        </p:txBody>
      </p:sp>
      <p:sp>
        <p:nvSpPr>
          <p:cNvPr id="5" name="TextBox 4"/>
          <p:cNvSpPr txBox="1"/>
          <p:nvPr/>
        </p:nvSpPr>
        <p:spPr>
          <a:xfrm>
            <a:off x="685800" y="3291840"/>
            <a:ext cx="10058400" cy="1463040"/>
          </a:xfrm>
          <a:prstGeom prst="rect">
            <a:avLst/>
          </a:prstGeom>
          <a:noFill/>
        </p:spPr>
        <p:txBody>
          <a:bodyPr wrap="square">
            <a:spAutoFit/>
          </a:bodyPr>
          <a:lstStyle/>
          <a:p>
            <a:pPr algn="l">
              <a:lnSpc>
                <a:spcPct val="140000"/>
              </a:lnSpc>
              <a:spcAft>
                <a:spcPts val="800"/>
              </a:spcAft>
            </a:pPr>
            <a:r>
              <a:rPr sz="1800" b="0">
                <a:solidFill>
                  <a:srgbClr val="9EB1D7"/>
                </a:solidFill>
                <a:latin typeface="IBM Plex Sans"/>
              </a:rPr>
              <a:t>Make your brand and your products the best answer. It involves difficult, honest answers to product questions and real marketing focus, and it is the hard work that pays off long-term.</a:t>
            </a:r>
          </a:p>
        </p:txBody>
      </p:sp>
      <p:sp>
        <p:nvSpPr>
          <p:cNvPr id="6" name="Rectangle 5"/>
          <p:cNvSpPr/>
          <p:nvPr/>
        </p:nvSpPr>
        <p:spPr>
          <a:xfrm>
            <a:off x="685800" y="4892040"/>
            <a:ext cx="822960" cy="50800"/>
          </a:xfrm>
          <a:prstGeom prst="rect">
            <a:avLst/>
          </a:prstGeom>
          <a:solidFill>
            <a:srgbClr val="FFF0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5120640"/>
            <a:ext cx="10058400" cy="640080"/>
          </a:xfrm>
          <a:prstGeom prst="rect">
            <a:avLst/>
          </a:prstGeom>
          <a:noFill/>
        </p:spPr>
        <p:txBody>
          <a:bodyPr wrap="square">
            <a:spAutoFit/>
          </a:bodyPr>
          <a:lstStyle/>
          <a:p>
            <a:pPr algn="l">
              <a:spcAft>
                <a:spcPts val="800"/>
              </a:spcAft>
            </a:pPr>
            <a:r>
              <a:rPr sz="2400" b="1">
                <a:solidFill>
                  <a:srgbClr val="FFF070"/>
                </a:solidFill>
                <a:latin typeface="Sofia Sans"/>
              </a:rPr>
              <a:t>The brands that do the work will be the brands.</a:t>
            </a:r>
          </a:p>
        </p:txBody>
      </p:sp>
      <p:sp>
        <p:nvSpPr>
          <p:cNvPr id="8" name="TextBox 7"/>
          <p:cNvSpPr txBox="1"/>
          <p:nvPr/>
        </p:nvSpPr>
        <p:spPr>
          <a:xfrm>
            <a:off x="685800" y="5806440"/>
            <a:ext cx="10058400" cy="457200"/>
          </a:xfrm>
          <a:prstGeom prst="rect">
            <a:avLst/>
          </a:prstGeom>
          <a:noFill/>
        </p:spPr>
        <p:txBody>
          <a:bodyPr wrap="square">
            <a:spAutoFit/>
          </a:bodyPr>
          <a:lstStyle/>
          <a:p>
            <a:pPr algn="l">
              <a:spcAft>
                <a:spcPts val="800"/>
              </a:spcAft>
            </a:pPr>
            <a:r>
              <a:rPr sz="1300" b="0" spc="150">
                <a:solidFill>
                  <a:srgbClr val="FFFFFF"/>
                </a:solidFill>
                <a:latin typeface="JetBrains Mono"/>
              </a:rPr>
              <a:t>kevinleary.net/blog/aio-best-practices  ·  hello@kevinleary.net</a:t>
            </a:r>
          </a:p>
        </p:txBody>
      </p:sp>
      <p:sp>
        <p:nvSpPr>
          <p:cNvPr id="9" name="TextBox 8"/>
          <p:cNvSpPr txBox="1"/>
          <p:nvPr/>
        </p:nvSpPr>
        <p:spPr>
          <a:xfrm>
            <a:off x="685800" y="6419088"/>
            <a:ext cx="5486400" cy="320040"/>
          </a:xfrm>
          <a:prstGeom prst="rect">
            <a:avLst/>
          </a:prstGeom>
          <a:noFill/>
        </p:spPr>
        <p:txBody>
          <a:bodyPr wrap="square">
            <a:spAutoFit/>
          </a:bodyPr>
          <a:lstStyle/>
          <a:p>
            <a:pPr algn="l">
              <a:spcAft>
                <a:spcPts val="800"/>
              </a:spcAft>
            </a:pPr>
            <a:r>
              <a:rPr sz="1000" b="1" spc="300">
                <a:solidFill>
                  <a:srgbClr val="9EB1D7"/>
                </a:solidFill>
                <a:latin typeface="JetBrains Mono"/>
              </a:rPr>
              <a:t>KEVINLEARY.NET</a:t>
            </a:r>
          </a:p>
        </p:txBody>
      </p:sp>
      <p:sp>
        <p:nvSpPr>
          <p:cNvPr id="10" name="TextBox 9"/>
          <p:cNvSpPr txBox="1"/>
          <p:nvPr/>
        </p:nvSpPr>
        <p:spPr>
          <a:xfrm>
            <a:off x="11247120" y="6419088"/>
            <a:ext cx="640080" cy="320040"/>
          </a:xfrm>
          <a:prstGeom prst="rect">
            <a:avLst/>
          </a:prstGeom>
          <a:noFill/>
        </p:spPr>
        <p:txBody>
          <a:bodyPr wrap="square">
            <a:spAutoFit/>
          </a:bodyPr>
          <a:lstStyle/>
          <a:p>
            <a:pPr algn="r">
              <a:spcAft>
                <a:spcPts val="800"/>
              </a:spcAft>
            </a:pPr>
            <a:r>
              <a:rPr sz="1000" b="0">
                <a:solidFill>
                  <a:srgbClr val="9EB1D7"/>
                </a:solidFill>
                <a:latin typeface="JetBrains Mono"/>
              </a:rPr>
              <a:t>18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